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  <Default Extension="mp4" ContentType="video/unknown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1" r:id="rId1"/>
  </p:sldMasterIdLst>
  <p:notesMasterIdLst>
    <p:notesMasterId r:id="rId34"/>
  </p:notesMasterIdLst>
  <p:handoutMasterIdLst>
    <p:handoutMasterId r:id="rId35"/>
  </p:handoutMasterIdLst>
  <p:sldIdLst>
    <p:sldId id="256" r:id="rId2"/>
    <p:sldId id="291" r:id="rId3"/>
    <p:sldId id="274" r:id="rId4"/>
    <p:sldId id="292" r:id="rId5"/>
    <p:sldId id="293" r:id="rId6"/>
    <p:sldId id="294" r:id="rId7"/>
    <p:sldId id="295" r:id="rId8"/>
    <p:sldId id="296" r:id="rId9"/>
    <p:sldId id="297" r:id="rId10"/>
    <p:sldId id="278" r:id="rId11"/>
    <p:sldId id="277" r:id="rId12"/>
    <p:sldId id="290" r:id="rId13"/>
    <p:sldId id="280" r:id="rId14"/>
    <p:sldId id="281" r:id="rId15"/>
    <p:sldId id="282" r:id="rId16"/>
    <p:sldId id="286" r:id="rId17"/>
    <p:sldId id="287" r:id="rId18"/>
    <p:sldId id="288" r:id="rId19"/>
    <p:sldId id="289" r:id="rId20"/>
    <p:sldId id="285" r:id="rId21"/>
    <p:sldId id="306" r:id="rId22"/>
    <p:sldId id="303" r:id="rId23"/>
    <p:sldId id="304" r:id="rId24"/>
    <p:sldId id="305" r:id="rId25"/>
    <p:sldId id="307" r:id="rId26"/>
    <p:sldId id="299" r:id="rId27"/>
    <p:sldId id="308" r:id="rId28"/>
    <p:sldId id="261" r:id="rId29"/>
    <p:sldId id="273" r:id="rId30"/>
    <p:sldId id="301" r:id="rId31"/>
    <p:sldId id="300" r:id="rId32"/>
    <p:sldId id="302" r:id="rId33"/>
  </p:sldIdLst>
  <p:sldSz cx="9144000" cy="6858000" type="screen4x3"/>
  <p:notesSz cx="6797675" cy="9874250"/>
  <p:defaultTextStyle>
    <a:defPPr>
      <a:defRPr lang="en-GB"/>
    </a:defPPr>
    <a:lvl1pPr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1pPr>
    <a:lvl2pPr marL="4572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2pPr>
    <a:lvl3pPr marL="9144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3pPr>
    <a:lvl4pPr marL="13716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4pPr>
    <a:lvl5pPr marL="18288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54AD03"/>
    <a:srgbClr val="CBE23E"/>
    <a:srgbClr val="A4D40A"/>
    <a:srgbClr val="E9F2BE"/>
    <a:srgbClr val="C0F0C5"/>
    <a:srgbClr val="78CD71"/>
    <a:srgbClr val="005395"/>
    <a:srgbClr val="FF6600"/>
    <a:srgbClr val="2A6AB3"/>
    <a:srgbClr val="DFE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76" autoAdjust="0"/>
    <p:restoredTop sz="90700" autoAdjust="0"/>
  </p:normalViewPr>
  <p:slideViewPr>
    <p:cSldViewPr snapToGrid="0" showGuides="1">
      <p:cViewPr>
        <p:scale>
          <a:sx n="80" d="100"/>
          <a:sy n="80" d="100"/>
        </p:scale>
        <p:origin x="-438" y="498"/>
      </p:cViewPr>
      <p:guideLst>
        <p:guide orient="horz" pos="603"/>
        <p:guide orient="horz" pos="299"/>
        <p:guide orient="horz" pos="2074"/>
        <p:guide orient="horz" pos="4144"/>
        <p:guide orient="horz" pos="699"/>
        <p:guide orient="horz" pos="1941"/>
        <p:guide orient="horz" pos="101"/>
        <p:guide orient="horz" pos="417"/>
        <p:guide pos="240"/>
        <p:guide pos="5520"/>
        <p:guide pos="4469"/>
        <p:guide pos="3418"/>
        <p:guide pos="2362"/>
        <p:guide pos="2879"/>
        <p:guide pos="2783"/>
        <p:guide pos="2975"/>
      </p:guideLst>
    </p:cSldViewPr>
  </p:slideViewPr>
  <p:outlineViewPr>
    <p:cViewPr varScale="1">
      <p:scale>
        <a:sx n="170" d="200"/>
        <a:sy n="170" d="200"/>
      </p:scale>
      <p:origin x="-784" y="-8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338"/>
    </p:cViewPr>
  </p:sorterViewPr>
  <p:notesViewPr>
    <p:cSldViewPr snapToGrid="0" showGuides="1">
      <p:cViewPr varScale="1">
        <p:scale>
          <a:sx n="62" d="100"/>
          <a:sy n="62" d="100"/>
        </p:scale>
        <p:origin x="-3318" y="-72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image" Target="../media/image27.emf"/><Relationship Id="rId1" Type="http://schemas.openxmlformats.org/officeDocument/2006/relationships/image" Target="../media/image26.emf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2" Type="http://schemas.openxmlformats.org/officeDocument/2006/relationships/image" Target="../media/image45.emf"/><Relationship Id="rId1" Type="http://schemas.openxmlformats.org/officeDocument/2006/relationships/image" Target="../media/image44.emf"/><Relationship Id="rId4" Type="http://schemas.openxmlformats.org/officeDocument/2006/relationships/image" Target="../media/image47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5.emf"/><Relationship Id="rId1" Type="http://schemas.openxmlformats.org/officeDocument/2006/relationships/image" Target="../media/image44.emf"/><Relationship Id="rId6" Type="http://schemas.openxmlformats.org/officeDocument/2006/relationships/image" Target="../media/image51.emf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wmf"/><Relationship Id="rId2" Type="http://schemas.openxmlformats.org/officeDocument/2006/relationships/image" Target="../media/image55.wmf"/><Relationship Id="rId1" Type="http://schemas.openxmlformats.org/officeDocument/2006/relationships/image" Target="../media/image54.wmf"/><Relationship Id="rId4" Type="http://schemas.openxmlformats.org/officeDocument/2006/relationships/image" Target="../media/image57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62.wmf"/><Relationship Id="rId7" Type="http://schemas.openxmlformats.org/officeDocument/2006/relationships/image" Target="../media/image66.wmf"/><Relationship Id="rId2" Type="http://schemas.openxmlformats.org/officeDocument/2006/relationships/image" Target="../media/image61.wmf"/><Relationship Id="rId1" Type="http://schemas.openxmlformats.org/officeDocument/2006/relationships/image" Target="../media/image60.wmf"/><Relationship Id="rId6" Type="http://schemas.openxmlformats.org/officeDocument/2006/relationships/image" Target="../media/image65.wmf"/><Relationship Id="rId5" Type="http://schemas.openxmlformats.org/officeDocument/2006/relationships/image" Target="../media/image64.wmf"/><Relationship Id="rId4" Type="http://schemas.openxmlformats.org/officeDocument/2006/relationships/image" Target="../media/image63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9.wmf"/><Relationship Id="rId7" Type="http://schemas.openxmlformats.org/officeDocument/2006/relationships/image" Target="../media/image73.wmf"/><Relationship Id="rId2" Type="http://schemas.openxmlformats.org/officeDocument/2006/relationships/image" Target="../media/image68.wmf"/><Relationship Id="rId1" Type="http://schemas.openxmlformats.org/officeDocument/2006/relationships/image" Target="../media/image67.wmf"/><Relationship Id="rId6" Type="http://schemas.openxmlformats.org/officeDocument/2006/relationships/image" Target="../media/image72.wmf"/><Relationship Id="rId5" Type="http://schemas.openxmlformats.org/officeDocument/2006/relationships/image" Target="../media/image71.wmf"/><Relationship Id="rId4" Type="http://schemas.openxmlformats.org/officeDocument/2006/relationships/image" Target="../media/image70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0.wmf"/><Relationship Id="rId2" Type="http://schemas.openxmlformats.org/officeDocument/2006/relationships/image" Target="../media/image69.wmf"/><Relationship Id="rId1" Type="http://schemas.openxmlformats.org/officeDocument/2006/relationships/image" Target="../media/image68.wmf"/><Relationship Id="rId5" Type="http://schemas.openxmlformats.org/officeDocument/2006/relationships/image" Target="../media/image74.wmf"/><Relationship Id="rId4" Type="http://schemas.openxmlformats.org/officeDocument/2006/relationships/image" Target="../media/image6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fld id="{26391C01-1D33-4C88-9C59-BD7949ED8CBF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xmlns="" val="37687714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7.png>
</file>

<file path=ppt/media/image18.jpeg>
</file>

<file path=ppt/media/image19.jpeg>
</file>

<file path=ppt/media/image2.png>
</file>

<file path=ppt/media/image21.png>
</file>

<file path=ppt/media/image24.png>
</file>

<file path=ppt/media/image3.png>
</file>

<file path=ppt/media/image4.png>
</file>

<file path=ppt/media/image46.wmf>
</file>

<file path=ppt/media/image5.png>
</file>

<file path=ppt/media/image54.wmf>
</file>

<file path=ppt/media/image55.wmf>
</file>

<file path=ppt/media/image56.wmf>
</file>

<file path=ppt/media/image57.wmf>
</file>

<file path=ppt/media/image58.png>
</file>

<file path=ppt/media/image59.png>
</file>

<file path=ppt/media/image6.png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png>
</file>

<file path=ppt/media/image70.wmf>
</file>

<file path=ppt/media/image71.wmf>
</file>

<file path=ppt/media/image72.wmf>
</file>

<file path=ppt/media/image73.wmf>
</file>

<file path=ppt/media/image74.wmf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wmf>
</file>

<file path=ppt/media/image81.wmf>
</file>

<file path=ppt/media/image82.png>
</file>

<file path=ppt/media/image83.png>
</file>

<file path=ppt/media/image84.png>
</file>

<file path=ppt/media/image85.wmf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6799263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dt"/>
          </p:nvPr>
        </p:nvSpPr>
        <p:spPr bwMode="auto">
          <a:xfrm>
            <a:off x="3851275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8" name="Rectangle 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30275" y="741363"/>
            <a:ext cx="4933950" cy="3698875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9" name="Rectangle 7"/>
          <p:cNvSpPr>
            <a:spLocks noGrp="1" noChangeArrowheads="1"/>
          </p:cNvSpPr>
          <p:nvPr>
            <p:ph type="body"/>
          </p:nvPr>
        </p:nvSpPr>
        <p:spPr bwMode="auto">
          <a:xfrm>
            <a:off x="906463" y="4691063"/>
            <a:ext cx="4981575" cy="4438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CH" smtClean="0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0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81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3851275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fld id="{FE4620FC-5404-4E8D-AA15-7C685E11D267}" type="slidenum">
              <a:rPr lang="en-GB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42139397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344" r="56081" b="65036"/>
          <a:stretch/>
        </p:blipFill>
        <p:spPr bwMode="auto">
          <a:xfrm rot="120000">
            <a:off x="-304103" y="1566406"/>
            <a:ext cx="9591949" cy="1825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91758" y="3745373"/>
            <a:ext cx="8382000" cy="1089025"/>
          </a:xfrm>
          <a:prstGeom prst="rect">
            <a:avLst/>
          </a:prstGeom>
        </p:spPr>
        <p:txBody>
          <a:bodyPr tIns="45720" bIns="45720"/>
          <a:lstStyle>
            <a:lvl1pPr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91758" y="4897728"/>
            <a:ext cx="8382000" cy="776288"/>
          </a:xfrm>
          <a:prstGeom prst="rect">
            <a:avLst/>
          </a:prstGeo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23" name="Picture 4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47425" y="286362"/>
            <a:ext cx="3142578" cy="1769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3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523"/>
          <a:stretch/>
        </p:blipFill>
        <p:spPr bwMode="auto">
          <a:xfrm>
            <a:off x="4330071" y="5507665"/>
            <a:ext cx="4813929" cy="6925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0" name="Gruppieren 19"/>
          <p:cNvGrpSpPr/>
          <p:nvPr userDrawn="1"/>
        </p:nvGrpSpPr>
        <p:grpSpPr>
          <a:xfrm>
            <a:off x="4261299" y="6313058"/>
            <a:ext cx="4735957" cy="454979"/>
            <a:chOff x="3390003" y="6282519"/>
            <a:chExt cx="5607254" cy="538684"/>
          </a:xfrm>
        </p:grpSpPr>
        <p:pic>
          <p:nvPicPr>
            <p:cNvPr id="21" name="Picture 2" descr="C:\Users\Admin\Desktop\maxon_h80.png"/>
            <p:cNvPicPr>
              <a:picLocks noChangeAspect="1" noChangeArrowheads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05647" y="6393403"/>
              <a:ext cx="1192871" cy="3169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3" descr="C:\Users\Admin\Desktop\kowa_h80.png"/>
            <p:cNvPicPr>
              <a:picLocks noChangeAspect="1" noChangeArrowheads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73757" y="6371862"/>
              <a:ext cx="823500" cy="3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C:\Users\Admin\Desktop\stemmer_h80.png"/>
            <p:cNvPicPr>
              <a:picLocks noChangeAspect="1" noChangeArrowheads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09144" y="6422787"/>
              <a:ext cx="1330240" cy="2581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5" descr="C:\Users\Admin\Desktop\minizepp_h80.png"/>
            <p:cNvPicPr>
              <a:picLocks noChangeAspect="1" noChangeArrowheads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4905" y="6282519"/>
              <a:ext cx="626220" cy="538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6" descr="C:\Users\Admin\Desktop\pangas_h80.png"/>
            <p:cNvPicPr>
              <a:picLocks noChangeAspect="1" noChangeArrowheads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0003" y="6333887"/>
              <a:ext cx="871297" cy="4359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9F85DD-1765-4155-BE31-DCDCF098BCB6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subTitle" idx="12" hasCustomPrompt="1"/>
          </p:nvPr>
        </p:nvSpPr>
        <p:spPr>
          <a:xfrm>
            <a:off x="3743661" y="271890"/>
            <a:ext cx="5019339" cy="776288"/>
          </a:xfrm>
          <a:prstGeom prst="rect">
            <a:avLst/>
          </a:prstGeom>
        </p:spPr>
        <p:txBody>
          <a:bodyPr tIns="45720" bIns="45720" anchor="b" anchorCtr="0">
            <a:normAutofit/>
          </a:bodyPr>
          <a:lstStyle>
            <a:lvl1pPr marL="0" indent="0" algn="r">
              <a:buFont typeface="Wingdings" pitchFamily="16" charset="2"/>
              <a:buNone/>
              <a:defRPr sz="3500" i="1"/>
            </a:lvl1pPr>
          </a:lstStyle>
          <a:p>
            <a:r>
              <a:rPr lang="de-CH" dirty="0" smtClean="0"/>
              <a:t>Untertitel</a:t>
            </a:r>
            <a:endParaRPr lang="de-CH" dirty="0"/>
          </a:p>
        </p:txBody>
      </p:sp>
      <p:sp>
        <p:nvSpPr>
          <p:cNvPr id="14" name="Titel 13"/>
          <p:cNvSpPr>
            <a:spLocks noGrp="1"/>
          </p:cNvSpPr>
          <p:nvPr>
            <p:ph type="title"/>
          </p:nvPr>
        </p:nvSpPr>
        <p:spPr>
          <a:xfrm>
            <a:off x="381001" y="268749"/>
            <a:ext cx="5740100" cy="766764"/>
          </a:xfrm>
          <a:prstGeom prst="rect">
            <a:avLst/>
          </a:prstGeom>
        </p:spPr>
        <p:txBody>
          <a:bodyPr anchor="b"/>
          <a:lstStyle/>
          <a:p>
            <a:r>
              <a:rPr lang="de-DE" dirty="0" smtClean="0"/>
              <a:t>Titel</a:t>
            </a:r>
            <a:endParaRPr lang="de-DE" dirty="0"/>
          </a:p>
        </p:txBody>
      </p:sp>
      <p:sp>
        <p:nvSpPr>
          <p:cNvPr id="18" name="Inhaltsplatzhalter 17"/>
          <p:cNvSpPr>
            <a:spLocks noGrp="1"/>
          </p:cNvSpPr>
          <p:nvPr>
            <p:ph sz="quarter" idx="13"/>
          </p:nvPr>
        </p:nvSpPr>
        <p:spPr>
          <a:xfrm>
            <a:off x="387350" y="1301735"/>
            <a:ext cx="8401648" cy="49161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F7EB3D-6C05-42A2-B999-E4832731EF43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5079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09" r="606" b="3819"/>
          <a:stretch/>
        </p:blipFill>
        <p:spPr bwMode="auto">
          <a:xfrm>
            <a:off x="0" y="6019681"/>
            <a:ext cx="9144000" cy="838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Foliennummernplatzhalter 19"/>
          <p:cNvSpPr>
            <a:spLocks noGrp="1"/>
          </p:cNvSpPr>
          <p:nvPr>
            <p:ph type="sldNum" sz="quarter" idx="4"/>
          </p:nvPr>
        </p:nvSpPr>
        <p:spPr bwMode="auto">
          <a:xfrm>
            <a:off x="7204075" y="6667649"/>
            <a:ext cx="16383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tx1"/>
                </a:solidFill>
                <a:latin typeface="ETH Light" pitchFamily="2" charset="0"/>
                <a:ea typeface="+mn-ea"/>
              </a:defRPr>
            </a:lvl1pPr>
          </a:lstStyle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" name="Titelplatzhalter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60" r:id="rId3"/>
  </p:sldLayoutIdLst>
  <p:transition spd="slow">
    <p:fade/>
  </p:transition>
  <p:timing>
    <p:tnLst>
      <p:par>
        <p:cTn id="1" dur="indefinite" restart="never" nodeType="tmRoot"/>
      </p:par>
    </p:tnLst>
  </p:timing>
  <p:hf hdr="0"/>
  <p:txStyles>
    <p:titleStyle>
      <a:lvl1pPr algn="l" rtl="0" fontAlgn="base">
        <a:spcBef>
          <a:spcPct val="0"/>
        </a:spcBef>
        <a:spcAft>
          <a:spcPct val="0"/>
        </a:spcAft>
        <a:defRPr sz="4000" b="0">
          <a:solidFill>
            <a:schemeClr val="accent1"/>
          </a:solidFill>
          <a:latin typeface="ETH Light" pitchFamily="2" charset="0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9pPr>
    </p:titleStyle>
    <p:bodyStyle>
      <a:lvl1pPr marL="268288" indent="-26828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•"/>
        <a:defRPr sz="3200">
          <a:solidFill>
            <a:schemeClr val="tx1"/>
          </a:solidFill>
          <a:latin typeface="ETH Light" pitchFamily="2" charset="0"/>
          <a:ea typeface="+mn-ea"/>
          <a:cs typeface="+mn-cs"/>
        </a:defRPr>
      </a:lvl1pPr>
      <a:lvl2pPr marL="623888" indent="-238125" algn="l" rtl="0" fontAlgn="base">
        <a:lnSpc>
          <a:spcPct val="100000"/>
        </a:lnSpc>
        <a:spcBef>
          <a:spcPts val="400"/>
        </a:spcBef>
        <a:spcAft>
          <a:spcPct val="0"/>
        </a:spcAft>
        <a:buClr>
          <a:schemeClr val="accent3"/>
        </a:buClr>
        <a:buFont typeface="Symbol" pitchFamily="18" charset="2"/>
        <a:buChar char="-"/>
        <a:defRPr sz="2800">
          <a:solidFill>
            <a:schemeClr val="tx1"/>
          </a:solidFill>
          <a:latin typeface="ETH Light" pitchFamily="2" charset="0"/>
          <a:ea typeface="+mn-ea"/>
        </a:defRPr>
      </a:lvl2pPr>
      <a:lvl3pPr marL="957263" indent="-190500" algn="l" rtl="0" fontAlgn="base">
        <a:lnSpc>
          <a:spcPts val="2000"/>
        </a:lnSpc>
        <a:spcBef>
          <a:spcPts val="400"/>
        </a:spcBef>
        <a:spcAft>
          <a:spcPct val="0"/>
        </a:spcAft>
        <a:buClr>
          <a:schemeClr val="accent4"/>
        </a:buClr>
        <a:buFont typeface="Arial" pitchFamily="34" charset="0"/>
        <a:buChar char="•"/>
        <a:defRPr sz="1800">
          <a:solidFill>
            <a:schemeClr val="tx1"/>
          </a:solidFill>
          <a:latin typeface="ETH Light" pitchFamily="2" charset="0"/>
          <a:ea typeface="+mn-ea"/>
        </a:defRPr>
      </a:lvl3pPr>
      <a:lvl4pPr marL="1343025" indent="-195263" algn="l" rtl="0" fontAlgn="base">
        <a:lnSpc>
          <a:spcPts val="1800"/>
        </a:lnSpc>
        <a:spcBef>
          <a:spcPts val="200"/>
        </a:spcBef>
        <a:spcAft>
          <a:spcPct val="0"/>
        </a:spcAft>
        <a:buClr>
          <a:schemeClr val="accent4"/>
        </a:buClr>
        <a:buFont typeface="Arial" pitchFamily="34" charset="0"/>
        <a:buChar char="•"/>
        <a:defRPr sz="1600">
          <a:solidFill>
            <a:schemeClr val="tx1"/>
          </a:solidFill>
          <a:latin typeface="ETH Light" pitchFamily="2" charset="0"/>
          <a:ea typeface="+mn-ea"/>
        </a:defRPr>
      </a:lvl4pPr>
      <a:lvl5pPr marL="1524000" indent="-96838" algn="l" rtl="0" fontAlgn="base">
        <a:spcBef>
          <a:spcPct val="20000"/>
        </a:spcBef>
        <a:spcAft>
          <a:spcPct val="0"/>
        </a:spcAft>
        <a:buClr>
          <a:schemeClr val="accent4"/>
        </a:buClr>
        <a:buFont typeface="Arial" pitchFamily="34" charset="0"/>
        <a:buChar char="•"/>
        <a:defRPr sz="1050">
          <a:solidFill>
            <a:schemeClr val="tx1"/>
          </a:solidFill>
          <a:latin typeface="ETH Light" pitchFamily="2" charset="0"/>
          <a:ea typeface="+mn-ea"/>
        </a:defRPr>
      </a:lvl5pPr>
      <a:lvl6pPr marL="19812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6pPr>
      <a:lvl7pPr marL="24384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7pPr>
      <a:lvl8pPr marL="28956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8pPr>
      <a:lvl9pPr marL="33528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Relationship Id="rId9" Type="http://schemas.openxmlformats.org/officeDocument/2006/relationships/oleObject" Target="../embeddings/oleObject7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7" Type="http://schemas.openxmlformats.org/officeDocument/2006/relationships/image" Target="../media/image3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7.emf"/><Relationship Id="rId5" Type="http://schemas.openxmlformats.org/officeDocument/2006/relationships/oleObject" Target="../embeddings/oleObject10.bin"/><Relationship Id="rId4" Type="http://schemas.openxmlformats.org/officeDocument/2006/relationships/oleObject" Target="../embeddings/oleObject9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7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4.bin"/><Relationship Id="rId5" Type="http://schemas.openxmlformats.org/officeDocument/2006/relationships/oleObject" Target="../embeddings/oleObject13.bin"/><Relationship Id="rId4" Type="http://schemas.openxmlformats.org/officeDocument/2006/relationships/oleObject" Target="../embeddings/oleObject12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image" Target="../media/image52.emf"/><Relationship Id="rId7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8.bin"/><Relationship Id="rId5" Type="http://schemas.openxmlformats.org/officeDocument/2006/relationships/oleObject" Target="../embeddings/oleObject17.bin"/><Relationship Id="rId10" Type="http://schemas.openxmlformats.org/officeDocument/2006/relationships/image" Target="../media/image53.emf"/><Relationship Id="rId4" Type="http://schemas.openxmlformats.org/officeDocument/2006/relationships/oleObject" Target="../embeddings/oleObject16.bin"/><Relationship Id="rId9" Type="http://schemas.openxmlformats.org/officeDocument/2006/relationships/oleObject" Target="../embeddings/oleObject21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.bin"/><Relationship Id="rId3" Type="http://schemas.openxmlformats.org/officeDocument/2006/relationships/image" Target="../media/image58.png"/><Relationship Id="rId7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23.bin"/><Relationship Id="rId5" Type="http://schemas.openxmlformats.org/officeDocument/2006/relationships/oleObject" Target="../embeddings/oleObject22.bin"/><Relationship Id="rId4" Type="http://schemas.openxmlformats.org/officeDocument/2006/relationships/image" Target="../media/image5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1.bin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3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29.bin"/><Relationship Id="rId5" Type="http://schemas.openxmlformats.org/officeDocument/2006/relationships/oleObject" Target="../embeddings/oleObject28.bin"/><Relationship Id="rId4" Type="http://schemas.openxmlformats.org/officeDocument/2006/relationships/oleObject" Target="../embeddings/oleObject27.bin"/><Relationship Id="rId9" Type="http://schemas.openxmlformats.org/officeDocument/2006/relationships/oleObject" Target="../embeddings/oleObject32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8.bin"/><Relationship Id="rId3" Type="http://schemas.openxmlformats.org/officeDocument/2006/relationships/oleObject" Target="../embeddings/oleObject33.bin"/><Relationship Id="rId7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36.bin"/><Relationship Id="rId11" Type="http://schemas.openxmlformats.org/officeDocument/2006/relationships/oleObject" Target="../embeddings/oleObject41.bin"/><Relationship Id="rId5" Type="http://schemas.openxmlformats.org/officeDocument/2006/relationships/oleObject" Target="../embeddings/oleObject35.bin"/><Relationship Id="rId10" Type="http://schemas.openxmlformats.org/officeDocument/2006/relationships/oleObject" Target="../embeddings/oleObject40.bin"/><Relationship Id="rId4" Type="http://schemas.openxmlformats.org/officeDocument/2006/relationships/oleObject" Target="../embeddings/oleObject34.bin"/><Relationship Id="rId9" Type="http://schemas.openxmlformats.org/officeDocument/2006/relationships/oleObject" Target="../embeddings/oleObject39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7.bin"/><Relationship Id="rId3" Type="http://schemas.openxmlformats.org/officeDocument/2006/relationships/oleObject" Target="../embeddings/oleObject42.bin"/><Relationship Id="rId7" Type="http://schemas.openxmlformats.org/officeDocument/2006/relationships/oleObject" Target="../embeddings/oleObject4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45.bin"/><Relationship Id="rId5" Type="http://schemas.openxmlformats.org/officeDocument/2006/relationships/oleObject" Target="../embeddings/oleObject44.bin"/><Relationship Id="rId4" Type="http://schemas.openxmlformats.org/officeDocument/2006/relationships/oleObject" Target="../embeddings/oleObject43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w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w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w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w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9.png"/><Relationship Id="rId4" Type="http://schemas.openxmlformats.org/officeDocument/2006/relationships/image" Target="../media/image8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3.wmf"/><Relationship Id="rId4" Type="http://schemas.openxmlformats.org/officeDocument/2006/relationships/image" Target="../media/image92.w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wmf"/><Relationship Id="rId2" Type="http://schemas.openxmlformats.org/officeDocument/2006/relationships/image" Target="../media/image94.w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wmf"/><Relationship Id="rId2" Type="http://schemas.openxmlformats.org/officeDocument/2006/relationships/image" Target="../media/image93.w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wmf"/><Relationship Id="rId2" Type="http://schemas.openxmlformats.org/officeDocument/2006/relationships/image" Target="../media/image96.w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mp4"/><Relationship Id="rId5" Type="http://schemas.openxmlformats.org/officeDocument/2006/relationships/image" Target="../media/image22.emf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2.mp4"/><Relationship Id="rId5" Type="http://schemas.openxmlformats.org/officeDocument/2006/relationships/image" Target="../media/image24.png"/><Relationship Id="rId4" Type="http://schemas.microsoft.com/office/2007/relationships/media" Target="../media/media2.mp4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Human-</a:t>
            </a:r>
            <a:r>
              <a:rPr lang="de-CH" dirty="0" err="1" smtClean="0"/>
              <a:t>Machine</a:t>
            </a:r>
            <a:r>
              <a:rPr lang="de-CH" dirty="0" smtClean="0"/>
              <a:t> Interfaces </a:t>
            </a:r>
            <a:r>
              <a:rPr lang="de-CH" dirty="0" err="1" smtClean="0"/>
              <a:t>for</a:t>
            </a:r>
            <a:r>
              <a:rPr lang="de-CH" dirty="0" smtClean="0"/>
              <a:t> Operating a </a:t>
            </a:r>
            <a:r>
              <a:rPr lang="de-CH" dirty="0" err="1" smtClean="0"/>
              <a:t>Blimp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1758" y="4897728"/>
            <a:ext cx="8382000" cy="1787090"/>
          </a:xfrm>
        </p:spPr>
        <p:txBody>
          <a:bodyPr>
            <a:normAutofit lnSpcReduction="10000"/>
          </a:bodyPr>
          <a:lstStyle/>
          <a:p>
            <a:r>
              <a:rPr lang="de-CH" dirty="0" smtClean="0"/>
              <a:t>Krebs Matthias, Ledergerber Anton</a:t>
            </a:r>
          </a:p>
          <a:p>
            <a:r>
              <a:rPr lang="de-CH" dirty="0" smtClean="0"/>
              <a:t>12.06.2012</a:t>
            </a:r>
          </a:p>
          <a:p>
            <a:endParaRPr lang="de-CH" sz="1200" dirty="0" smtClean="0"/>
          </a:p>
          <a:p>
            <a:r>
              <a:rPr lang="de-CH" sz="1400" dirty="0" smtClean="0"/>
              <a:t>Internal </a:t>
            </a:r>
            <a:r>
              <a:rPr lang="de-CH" sz="1400" dirty="0" err="1" smtClean="0"/>
              <a:t>supervisors</a:t>
            </a:r>
            <a:r>
              <a:rPr lang="de-CH" sz="1400" dirty="0" smtClean="0"/>
              <a:t>:</a:t>
            </a:r>
          </a:p>
          <a:p>
            <a:r>
              <a:rPr lang="de-CH" sz="1400" dirty="0" smtClean="0"/>
              <a:t>Javier Alonso Mora, Konrad </a:t>
            </a:r>
            <a:r>
              <a:rPr lang="de-CH" sz="1400" dirty="0" err="1" smtClean="0"/>
              <a:t>Rudin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xmlns="" val="4007722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ihandform 21"/>
          <p:cNvSpPr/>
          <p:nvPr/>
        </p:nvSpPr>
        <p:spPr>
          <a:xfrm>
            <a:off x="5403273" y="1350818"/>
            <a:ext cx="2981859" cy="4479637"/>
          </a:xfrm>
          <a:custGeom>
            <a:avLst/>
            <a:gdLst>
              <a:gd name="connsiteX0" fmla="*/ 0 w 2981859"/>
              <a:gd name="connsiteY0" fmla="*/ 4479637 h 4479637"/>
              <a:gd name="connsiteX1" fmla="*/ 2690091 w 2981859"/>
              <a:gd name="connsiteY1" fmla="*/ 3105727 h 4479637"/>
              <a:gd name="connsiteX2" fmla="*/ 1431636 w 2981859"/>
              <a:gd name="connsiteY2" fmla="*/ 1327727 h 4479637"/>
              <a:gd name="connsiteX3" fmla="*/ 2955636 w 2981859"/>
              <a:gd name="connsiteY3" fmla="*/ 969818 h 4479637"/>
              <a:gd name="connsiteX4" fmla="*/ 2366818 w 2981859"/>
              <a:gd name="connsiteY4" fmla="*/ 242455 h 4479637"/>
              <a:gd name="connsiteX5" fmla="*/ 1985818 w 2981859"/>
              <a:gd name="connsiteY5" fmla="*/ 0 h 447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81859" h="4479637">
                <a:moveTo>
                  <a:pt x="0" y="4479637"/>
                </a:moveTo>
                <a:cubicBezTo>
                  <a:pt x="1225742" y="4055341"/>
                  <a:pt x="2451485" y="3631045"/>
                  <a:pt x="2690091" y="3105727"/>
                </a:cubicBezTo>
                <a:cubicBezTo>
                  <a:pt x="2928697" y="2580409"/>
                  <a:pt x="1387379" y="1683712"/>
                  <a:pt x="1431636" y="1327727"/>
                </a:cubicBezTo>
                <a:cubicBezTo>
                  <a:pt x="1475894" y="971742"/>
                  <a:pt x="2799772" y="1150697"/>
                  <a:pt x="2955636" y="969818"/>
                </a:cubicBezTo>
                <a:cubicBezTo>
                  <a:pt x="3111500" y="788939"/>
                  <a:pt x="2528454" y="404091"/>
                  <a:pt x="2366818" y="242455"/>
                </a:cubicBezTo>
                <a:cubicBezTo>
                  <a:pt x="2205182" y="80819"/>
                  <a:pt x="1985818" y="0"/>
                  <a:pt x="1985818" y="0"/>
                </a:cubicBezTo>
              </a:path>
            </a:pathLst>
          </a:custGeom>
          <a:ln>
            <a:solidFill>
              <a:schemeClr val="tx1"/>
            </a:solidFill>
          </a:ln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Path/</a:t>
            </a:r>
            <a:r>
              <a:rPr lang="de-DE" dirty="0" err="1" smtClean="0"/>
              <a:t>Trajectory</a:t>
            </a:r>
            <a:endParaRPr lang="de-DE" dirty="0"/>
          </a:p>
        </p:txBody>
      </p:sp>
      <p:graphicFrame>
        <p:nvGraphicFramePr>
          <p:cNvPr id="8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605559312"/>
              </p:ext>
            </p:extLst>
          </p:nvPr>
        </p:nvGraphicFramePr>
        <p:xfrm>
          <a:off x="3815843" y="1691065"/>
          <a:ext cx="1479550" cy="350837"/>
        </p:xfrm>
        <a:graphic>
          <a:graphicData uri="http://schemas.openxmlformats.org/presentationml/2006/ole">
            <p:oleObj spid="_x0000_s25627" name="Formel" r:id="rId3" imgW="840960" imgH="191880" progId="Equation.3">
              <p:embed/>
            </p:oleObj>
          </a:graphicData>
        </a:graphic>
      </p:graphicFrame>
      <p:grpSp>
        <p:nvGrpSpPr>
          <p:cNvPr id="10" name="Gruppieren 48"/>
          <p:cNvGrpSpPr/>
          <p:nvPr/>
        </p:nvGrpSpPr>
        <p:grpSpPr>
          <a:xfrm>
            <a:off x="6648350" y="2597091"/>
            <a:ext cx="984283" cy="912727"/>
            <a:chOff x="1204690" y="3091544"/>
            <a:chExt cx="587823" cy="566065"/>
          </a:xfrm>
        </p:grpSpPr>
        <p:sp>
          <p:nvSpPr>
            <p:cNvPr id="11" name="Ellipse 49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Ellipse 50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10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Ellipse 51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>
                    <a:alpha val="61000"/>
                  </a:srgbClr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14" name="Ellipse 52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31" name="Gruppierung 30"/>
          <p:cNvGrpSpPr/>
          <p:nvPr/>
        </p:nvGrpSpPr>
        <p:grpSpPr>
          <a:xfrm>
            <a:off x="5460412" y="4759699"/>
            <a:ext cx="808182" cy="808182"/>
            <a:chOff x="5541818" y="4352636"/>
            <a:chExt cx="808182" cy="808182"/>
          </a:xfrm>
        </p:grpSpPr>
        <p:sp>
          <p:nvSpPr>
            <p:cNvPr id="15" name="Ellipse 29"/>
            <p:cNvSpPr/>
            <p:nvPr/>
          </p:nvSpPr>
          <p:spPr bwMode="auto">
            <a:xfrm>
              <a:off x="5872910" y="4830128"/>
              <a:ext cx="72000" cy="72000"/>
            </a:xfrm>
            <a:prstGeom prst="ellipse">
              <a:avLst/>
            </a:prstGeom>
            <a:solidFill>
              <a:schemeClr val="accent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cxnSp>
          <p:nvCxnSpPr>
            <p:cNvPr id="24" name="Gerade Verbindung 23"/>
            <p:cNvCxnSpPr/>
            <p:nvPr/>
          </p:nvCxnSpPr>
          <p:spPr bwMode="auto">
            <a:xfrm flipH="1">
              <a:off x="5541818" y="4860636"/>
              <a:ext cx="357909" cy="300182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med" len="lg"/>
            </a:ln>
            <a:effectLst/>
          </p:spPr>
        </p:cxnSp>
        <p:cxnSp>
          <p:nvCxnSpPr>
            <p:cNvPr id="25" name="Gerade Verbindung 24"/>
            <p:cNvCxnSpPr/>
            <p:nvPr/>
          </p:nvCxnSpPr>
          <p:spPr bwMode="auto">
            <a:xfrm>
              <a:off x="5899727" y="4849091"/>
              <a:ext cx="450273" cy="230909"/>
            </a:xfrm>
            <a:prstGeom prst="line">
              <a:avLst/>
            </a:prstGeom>
            <a:noFill/>
            <a:ln w="15875" cap="flat" cmpd="sng" algn="ctr">
              <a:solidFill>
                <a:srgbClr val="000000"/>
              </a:solidFill>
              <a:prstDash val="solid"/>
              <a:round/>
              <a:headEnd type="none" w="lg" len="med"/>
              <a:tailEnd type="triangle" w="med" len="lg"/>
            </a:ln>
            <a:effectLst/>
          </p:spPr>
        </p:cxnSp>
        <p:cxnSp>
          <p:nvCxnSpPr>
            <p:cNvPr id="26" name="Gerade Verbindung 25"/>
            <p:cNvCxnSpPr/>
            <p:nvPr/>
          </p:nvCxnSpPr>
          <p:spPr bwMode="auto">
            <a:xfrm flipV="1">
              <a:off x="5911274" y="4352636"/>
              <a:ext cx="0" cy="50800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med" len="lg"/>
            </a:ln>
            <a:effectLst/>
          </p:spPr>
        </p:cxnSp>
      </p:grpSp>
      <p:sp>
        <p:nvSpPr>
          <p:cNvPr id="33" name="Ellipse 29"/>
          <p:cNvSpPr/>
          <p:nvPr/>
        </p:nvSpPr>
        <p:spPr bwMode="auto">
          <a:xfrm rot="10800000">
            <a:off x="7094647" y="3034317"/>
            <a:ext cx="62951" cy="58253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34" name="Gerade Verbindung 33"/>
          <p:cNvCxnSpPr/>
          <p:nvPr/>
        </p:nvCxnSpPr>
        <p:spPr bwMode="auto">
          <a:xfrm>
            <a:off x="7134152" y="3067888"/>
            <a:ext cx="298204" cy="6408"/>
          </a:xfrm>
          <a:prstGeom prst="line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med" len="lg"/>
          </a:ln>
          <a:effectLst/>
        </p:spPr>
      </p:cxnSp>
      <p:cxnSp>
        <p:nvCxnSpPr>
          <p:cNvPr id="35" name="Gerade Verbindung 34"/>
          <p:cNvCxnSpPr/>
          <p:nvPr/>
        </p:nvCxnSpPr>
        <p:spPr bwMode="auto">
          <a:xfrm flipH="1" flipV="1">
            <a:off x="6874695" y="2896212"/>
            <a:ext cx="259457" cy="181017"/>
          </a:xfrm>
          <a:prstGeom prst="line">
            <a:avLst/>
          </a:prstGeom>
          <a:noFill/>
          <a:ln w="15875" cap="flat" cmpd="sng" algn="ctr">
            <a:solidFill>
              <a:srgbClr val="000000"/>
            </a:solidFill>
            <a:prstDash val="solid"/>
            <a:round/>
            <a:headEnd type="none" w="lg" len="med"/>
            <a:tailEnd type="triangle" w="med" len="lg"/>
          </a:ln>
          <a:effectLst/>
        </p:spPr>
      </p:cxnSp>
      <p:cxnSp>
        <p:nvCxnSpPr>
          <p:cNvPr id="36" name="Gerade Verbindung 35"/>
          <p:cNvCxnSpPr/>
          <p:nvPr/>
        </p:nvCxnSpPr>
        <p:spPr bwMode="auto">
          <a:xfrm>
            <a:off x="7124056" y="3067887"/>
            <a:ext cx="3695" cy="315713"/>
          </a:xfrm>
          <a:prstGeom prst="line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med" len="lg"/>
          </a:ln>
          <a:effectLst/>
        </p:spPr>
      </p:cxnSp>
      <p:cxnSp>
        <p:nvCxnSpPr>
          <p:cNvPr id="54" name="Gerade Verbindung 53"/>
          <p:cNvCxnSpPr/>
          <p:nvPr/>
        </p:nvCxnSpPr>
        <p:spPr bwMode="auto">
          <a:xfrm>
            <a:off x="1058299" y="2786706"/>
            <a:ext cx="1587449" cy="0"/>
          </a:xfrm>
          <a:prstGeom prst="line">
            <a:avLst/>
          </a:prstGeom>
          <a:noFill/>
          <a:ln w="15875" cap="flat" cmpd="sng" algn="ctr">
            <a:solidFill>
              <a:srgbClr val="000000"/>
            </a:solidFill>
            <a:prstDash val="solid"/>
            <a:round/>
            <a:headEnd type="oval" w="med" len="lg"/>
            <a:tailEnd type="oval" w="med" len="lg"/>
          </a:ln>
          <a:effectLst/>
        </p:spPr>
      </p:cxnSp>
      <p:cxnSp>
        <p:nvCxnSpPr>
          <p:cNvPr id="55" name="Gerade Verbindung 54"/>
          <p:cNvCxnSpPr/>
          <p:nvPr/>
        </p:nvCxnSpPr>
        <p:spPr bwMode="auto">
          <a:xfrm>
            <a:off x="1116628" y="5302516"/>
            <a:ext cx="1587449" cy="0"/>
          </a:xfrm>
          <a:prstGeom prst="line">
            <a:avLst/>
          </a:prstGeom>
          <a:noFill/>
          <a:ln w="15875" cap="flat" cmpd="sng" algn="ctr">
            <a:solidFill>
              <a:srgbClr val="000000"/>
            </a:solidFill>
            <a:prstDash val="solid"/>
            <a:round/>
            <a:headEnd type="oval" w="med" len="lg"/>
            <a:tailEnd type="oval" w="med" len="lg"/>
          </a:ln>
          <a:effectLst/>
        </p:spPr>
      </p:cxnSp>
      <p:cxnSp>
        <p:nvCxnSpPr>
          <p:cNvPr id="61" name="Gerade Verbindung mit Pfeil 60"/>
          <p:cNvCxnSpPr/>
          <p:nvPr/>
        </p:nvCxnSpPr>
        <p:spPr bwMode="auto">
          <a:xfrm>
            <a:off x="3386558" y="5314730"/>
            <a:ext cx="1340512" cy="0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dashDot"/>
            <a:round/>
            <a:headEnd type="none" w="lg" len="med"/>
            <a:tailEnd type="arrow"/>
          </a:ln>
          <a:effectLst/>
        </p:spPr>
      </p:cxnSp>
      <p:graphicFrame>
        <p:nvGraphicFramePr>
          <p:cNvPr id="6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78216273"/>
              </p:ext>
            </p:extLst>
          </p:nvPr>
        </p:nvGraphicFramePr>
        <p:xfrm>
          <a:off x="2065291" y="3936704"/>
          <a:ext cx="862013" cy="350837"/>
        </p:xfrm>
        <a:graphic>
          <a:graphicData uri="http://schemas.openxmlformats.org/presentationml/2006/ole">
            <p:oleObj spid="_x0000_s25628" name="Formel" r:id="rId4" imgW="484560" imgH="191880" progId="Equation.3">
              <p:embed/>
            </p:oleObj>
          </a:graphicData>
        </a:graphic>
      </p:graphicFrame>
      <p:graphicFrame>
        <p:nvGraphicFramePr>
          <p:cNvPr id="63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664966929"/>
              </p:ext>
            </p:extLst>
          </p:nvPr>
        </p:nvGraphicFramePr>
        <p:xfrm>
          <a:off x="885871" y="2925628"/>
          <a:ext cx="398462" cy="350838"/>
        </p:xfrm>
        <a:graphic>
          <a:graphicData uri="http://schemas.openxmlformats.org/presentationml/2006/ole">
            <p:oleObj spid="_x0000_s25629" name="Formel" r:id="rId5" imgW="219240" imgH="191880" progId="Equation.3">
              <p:embed/>
            </p:oleObj>
          </a:graphicData>
        </a:graphic>
      </p:graphicFrame>
      <p:graphicFrame>
        <p:nvGraphicFramePr>
          <p:cNvPr id="64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561079985"/>
              </p:ext>
            </p:extLst>
          </p:nvPr>
        </p:nvGraphicFramePr>
        <p:xfrm>
          <a:off x="2508689" y="2925037"/>
          <a:ext cx="420687" cy="373063"/>
        </p:xfrm>
        <a:graphic>
          <a:graphicData uri="http://schemas.openxmlformats.org/presentationml/2006/ole">
            <p:oleObj spid="_x0000_s25630" name="Formel" r:id="rId6" imgW="228240" imgH="200880" progId="Equation.3">
              <p:embed/>
            </p:oleObj>
          </a:graphicData>
        </a:graphic>
      </p:graphicFrame>
      <p:graphicFrame>
        <p:nvGraphicFramePr>
          <p:cNvPr id="6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729010954"/>
              </p:ext>
            </p:extLst>
          </p:nvPr>
        </p:nvGraphicFramePr>
        <p:xfrm>
          <a:off x="933450" y="5464175"/>
          <a:ext cx="442913" cy="350838"/>
        </p:xfrm>
        <a:graphic>
          <a:graphicData uri="http://schemas.openxmlformats.org/presentationml/2006/ole">
            <p:oleObj spid="_x0000_s25631" name="Formel" r:id="rId7" imgW="237600" imgH="191880" progId="Equation.3">
              <p:embed/>
            </p:oleObj>
          </a:graphicData>
        </a:graphic>
      </p:graphicFrame>
      <p:graphicFrame>
        <p:nvGraphicFramePr>
          <p:cNvPr id="6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286966360"/>
              </p:ext>
            </p:extLst>
          </p:nvPr>
        </p:nvGraphicFramePr>
        <p:xfrm>
          <a:off x="2465444" y="5464767"/>
          <a:ext cx="485775" cy="373063"/>
        </p:xfrm>
        <a:graphic>
          <a:graphicData uri="http://schemas.openxmlformats.org/presentationml/2006/ole">
            <p:oleObj spid="_x0000_s25632" name="Formel" r:id="rId8" imgW="264960" imgH="200880" progId="Equation.3">
              <p:embed/>
            </p:oleObj>
          </a:graphicData>
        </a:graphic>
      </p:graphicFrame>
      <p:graphicFrame>
        <p:nvGraphicFramePr>
          <p:cNvPr id="67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7795172"/>
              </p:ext>
            </p:extLst>
          </p:nvPr>
        </p:nvGraphicFramePr>
        <p:xfrm>
          <a:off x="3584575" y="5418138"/>
          <a:ext cx="950913" cy="350837"/>
        </p:xfrm>
        <a:graphic>
          <a:graphicData uri="http://schemas.openxmlformats.org/presentationml/2006/ole">
            <p:oleObj spid="_x0000_s25633" name="Formel" r:id="rId9" imgW="530280" imgH="191880" progId="Equation.3">
              <p:embed/>
            </p:oleObj>
          </a:graphicData>
        </a:graphic>
      </p:graphicFrame>
      <p:cxnSp>
        <p:nvCxnSpPr>
          <p:cNvPr id="68" name="Gerade Verbindung mit Pfeil 67"/>
          <p:cNvCxnSpPr/>
          <p:nvPr/>
        </p:nvCxnSpPr>
        <p:spPr bwMode="auto">
          <a:xfrm>
            <a:off x="1693279" y="3115937"/>
            <a:ext cx="11759" cy="1904836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dashDot"/>
            <a:round/>
            <a:headEnd type="none" w="lg" len="med"/>
            <a:tailEnd type="arrow"/>
          </a:ln>
          <a:effectLst/>
        </p:spPr>
      </p:cxnSp>
      <p:sp>
        <p:nvSpPr>
          <p:cNvPr id="71" name="Freihandform 70"/>
          <p:cNvSpPr/>
          <p:nvPr/>
        </p:nvSpPr>
        <p:spPr>
          <a:xfrm>
            <a:off x="1728556" y="2197127"/>
            <a:ext cx="4974006" cy="577820"/>
          </a:xfrm>
          <a:custGeom>
            <a:avLst/>
            <a:gdLst>
              <a:gd name="connsiteX0" fmla="*/ 0 w 4974006"/>
              <a:gd name="connsiteY0" fmla="*/ 436721 h 577820"/>
              <a:gd name="connsiteX1" fmla="*/ 2892684 w 4974006"/>
              <a:gd name="connsiteY1" fmla="*/ 1666 h 577820"/>
              <a:gd name="connsiteX2" fmla="*/ 4974006 w 4974006"/>
              <a:gd name="connsiteY2" fmla="*/ 577820 h 577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4006" h="577820">
                <a:moveTo>
                  <a:pt x="0" y="436721"/>
                </a:moveTo>
                <a:cubicBezTo>
                  <a:pt x="1031841" y="207435"/>
                  <a:pt x="2063683" y="-21850"/>
                  <a:pt x="2892684" y="1666"/>
                </a:cubicBezTo>
                <a:cubicBezTo>
                  <a:pt x="3721685" y="25182"/>
                  <a:pt x="4974006" y="577820"/>
                  <a:pt x="4974006" y="577820"/>
                </a:cubicBezTo>
              </a:path>
            </a:pathLst>
          </a:custGeom>
          <a:ln>
            <a:solidFill>
              <a:schemeClr val="tx1"/>
            </a:solidFill>
            <a:prstDash val="dashDot"/>
            <a:headEnd type="none"/>
            <a:tailEnd type="triangle"/>
          </a:ln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Textfeld 72"/>
          <p:cNvSpPr txBox="1"/>
          <p:nvPr/>
        </p:nvSpPr>
        <p:spPr>
          <a:xfrm>
            <a:off x="7843174" y="2892530"/>
            <a:ext cx="928951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Body Frame</a:t>
            </a:r>
            <a:endParaRPr lang="de-DE" dirty="0"/>
          </a:p>
        </p:txBody>
      </p:sp>
      <p:sp>
        <p:nvSpPr>
          <p:cNvPr id="74" name="Textfeld 73"/>
          <p:cNvSpPr txBox="1"/>
          <p:nvPr/>
        </p:nvSpPr>
        <p:spPr>
          <a:xfrm>
            <a:off x="6067118" y="4526469"/>
            <a:ext cx="928951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Inertial</a:t>
            </a:r>
            <a:r>
              <a:rPr lang="de-DE" dirty="0" smtClean="0"/>
              <a:t> Frame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4153126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81001" y="268748"/>
            <a:ext cx="5740100" cy="1093615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Approximation/Interpolation</a:t>
            </a:r>
            <a:endParaRPr lang="de-DE" dirty="0"/>
          </a:p>
        </p:txBody>
      </p:sp>
      <p:pic>
        <p:nvPicPr>
          <p:cNvPr id="6" name="Inhaltsplatzhalter 5" descr="ApproxInterpol.eps"/>
          <p:cNvPicPr>
            <a:picLocks noGrp="1" noChangeAspect="1"/>
          </p:cNvPicPr>
          <p:nvPr>
            <p:ph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49" r="209"/>
          <a:stretch/>
        </p:blipFill>
        <p:spPr>
          <a:xfrm>
            <a:off x="104842" y="1420091"/>
            <a:ext cx="8577337" cy="4266740"/>
          </a:xfrm>
        </p:spPr>
      </p:pic>
    </p:spTree>
    <p:extLst>
      <p:ext uri="{BB962C8B-B14F-4D97-AF65-F5344CB8AC3E}">
        <p14:creationId xmlns:p14="http://schemas.microsoft.com/office/powerpoint/2010/main" xmlns="" val="1599841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Spline</a:t>
            </a:r>
            <a:r>
              <a:rPr lang="de-DE" dirty="0" smtClean="0"/>
              <a:t> </a:t>
            </a:r>
            <a:r>
              <a:rPr lang="de-DE" dirty="0" err="1" smtClean="0"/>
              <a:t>Degree</a:t>
            </a:r>
            <a:endParaRPr lang="de-DE" dirty="0"/>
          </a:p>
        </p:txBody>
      </p:sp>
      <p:graphicFrame>
        <p:nvGraphicFramePr>
          <p:cNvPr id="11" name="Objek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140464969"/>
              </p:ext>
            </p:extLst>
          </p:nvPr>
        </p:nvGraphicFramePr>
        <p:xfrm>
          <a:off x="246649" y="4664982"/>
          <a:ext cx="1735565" cy="1073901"/>
        </p:xfrm>
        <a:graphic>
          <a:graphicData uri="http://schemas.openxmlformats.org/presentationml/2006/ole">
            <p:oleObj spid="_x0000_s24608" name="Formel" r:id="rId3" imgW="1279800" imgH="776880" progId="Equation.3">
              <p:embed/>
            </p:oleObj>
          </a:graphicData>
        </a:graphic>
      </p:graphicFrame>
      <p:graphicFrame>
        <p:nvGraphicFramePr>
          <p:cNvPr id="12" name="Objek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093642437"/>
              </p:ext>
            </p:extLst>
          </p:nvPr>
        </p:nvGraphicFramePr>
        <p:xfrm>
          <a:off x="2239889" y="4587768"/>
          <a:ext cx="1295400" cy="647700"/>
        </p:xfrm>
        <a:graphic>
          <a:graphicData uri="http://schemas.openxmlformats.org/presentationml/2006/ole">
            <p:oleObj spid="_x0000_s24609" name="Formel" r:id="rId4" imgW="786240" imgH="383760" progId="Equation.3">
              <p:embed/>
            </p:oleObj>
          </a:graphicData>
        </a:graphic>
      </p:graphicFrame>
      <p:graphicFrame>
        <p:nvGraphicFramePr>
          <p:cNvPr id="13" name="Objek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428665634"/>
              </p:ext>
            </p:extLst>
          </p:nvPr>
        </p:nvGraphicFramePr>
        <p:xfrm>
          <a:off x="2192700" y="5506028"/>
          <a:ext cx="2835275" cy="754062"/>
        </p:xfrm>
        <a:graphic>
          <a:graphicData uri="http://schemas.openxmlformats.org/presentationml/2006/ole">
            <p:oleObj spid="_x0000_s24610" name="Formel" r:id="rId5" imgW="1737000" imgH="447840" progId="Equation.3">
              <p:embed/>
            </p:oleObj>
          </a:graphicData>
        </a:graphic>
      </p:graphicFrame>
      <p:pic>
        <p:nvPicPr>
          <p:cNvPr id="5" name="Bild 4" descr="SplineDegreeVelAccJerk.eps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1975" y="1226744"/>
            <a:ext cx="5603146" cy="4209877"/>
          </a:xfrm>
          <a:prstGeom prst="rect">
            <a:avLst/>
          </a:prstGeom>
        </p:spPr>
      </p:pic>
      <p:pic>
        <p:nvPicPr>
          <p:cNvPr id="7" name="Bild 6" descr="TrajSplineDegreeVelAccJerk.eps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87494" y="1346907"/>
            <a:ext cx="4077372" cy="3063499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230924" y="2783606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E601"/>
                </a:solidFill>
              </a:rPr>
              <a:t>-</a:t>
            </a:r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smtClean="0">
                <a:solidFill>
                  <a:srgbClr val="3FC5FF"/>
                </a:solidFill>
              </a:rPr>
              <a:t>-</a:t>
            </a:r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smtClean="0">
                <a:solidFill>
                  <a:srgbClr val="D200D4"/>
                </a:solidFill>
              </a:rPr>
              <a:t>-</a:t>
            </a:r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30784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	</a:t>
            </a:r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Spline</a:t>
            </a:r>
            <a:r>
              <a:rPr lang="de-DE" dirty="0" smtClean="0"/>
              <a:t> </a:t>
            </a:r>
            <a:r>
              <a:rPr lang="de-DE" dirty="0" err="1" smtClean="0"/>
              <a:t>Degree</a:t>
            </a:r>
            <a:r>
              <a:rPr lang="de-DE" dirty="0" smtClean="0"/>
              <a:t>, </a:t>
            </a:r>
            <a:r>
              <a:rPr lang="de-DE" dirty="0" err="1" smtClean="0"/>
              <a:t>Mot_Alloc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6912328" y="2438747"/>
            <a:ext cx="2231672" cy="702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smtClean="0"/>
              <a:t>C</a:t>
            </a:r>
            <a:r>
              <a:rPr lang="de-DE" sz="1800" baseline="30000" dirty="0" smtClean="0"/>
              <a:t>3</a:t>
            </a:r>
            <a:r>
              <a:rPr lang="de-DE" sz="1800" dirty="0" smtClean="0"/>
              <a:t> </a:t>
            </a:r>
            <a:r>
              <a:rPr lang="de-DE" sz="1800" dirty="0" err="1" smtClean="0"/>
              <a:t>Continuity</a:t>
            </a:r>
            <a:r>
              <a:rPr lang="de-DE" sz="1800" dirty="0" smtClean="0"/>
              <a:t> </a:t>
            </a:r>
            <a:r>
              <a:rPr lang="de-DE" sz="1800" dirty="0" err="1" smtClean="0"/>
              <a:t>would</a:t>
            </a:r>
            <a:r>
              <a:rPr lang="de-DE" sz="1800" dirty="0" smtClean="0"/>
              <a:t> </a:t>
            </a:r>
            <a:r>
              <a:rPr lang="de-DE" sz="1800" dirty="0" err="1" smtClean="0"/>
              <a:t>be</a:t>
            </a:r>
            <a:r>
              <a:rPr lang="de-DE" sz="1800" dirty="0" smtClean="0"/>
              <a:t> </a:t>
            </a:r>
            <a:r>
              <a:rPr lang="de-DE" sz="1800" dirty="0" err="1" smtClean="0"/>
              <a:t>best</a:t>
            </a:r>
            <a:r>
              <a:rPr lang="de-DE" sz="1800" dirty="0" smtClean="0"/>
              <a:t>!</a:t>
            </a:r>
          </a:p>
        </p:txBody>
      </p:sp>
      <p:sp>
        <p:nvSpPr>
          <p:cNvPr id="25" name="Textfeld 24"/>
          <p:cNvSpPr txBox="1"/>
          <p:nvPr/>
        </p:nvSpPr>
        <p:spPr>
          <a:xfrm>
            <a:off x="6825384" y="3383167"/>
            <a:ext cx="2177910" cy="2626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 smtClean="0"/>
              <a:t>Decision</a:t>
            </a:r>
            <a:endParaRPr lang="de-DE" sz="1800" dirty="0" smtClean="0"/>
          </a:p>
          <a:p>
            <a:pPr marL="285750" indent="-285750">
              <a:buFont typeface="Arial"/>
              <a:buChar char="•"/>
            </a:pPr>
            <a:r>
              <a:rPr lang="de-DE" sz="1800" dirty="0" err="1" smtClean="0"/>
              <a:t>Consider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</a:t>
            </a:r>
            <a:r>
              <a:rPr lang="de-DE" sz="1800" dirty="0" err="1" smtClean="0"/>
              <a:t>other</a:t>
            </a:r>
            <a:r>
              <a:rPr lang="de-DE" sz="1800" dirty="0" smtClean="0"/>
              <a:t> </a:t>
            </a:r>
            <a:r>
              <a:rPr lang="de-DE" sz="1800" dirty="0" err="1" smtClean="0"/>
              <a:t>effects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</a:t>
            </a:r>
            <a:r>
              <a:rPr lang="de-DE" sz="1800" dirty="0" err="1" smtClean="0"/>
              <a:t>spline</a:t>
            </a:r>
            <a:r>
              <a:rPr lang="de-DE" sz="1800" dirty="0" smtClean="0"/>
              <a:t> </a:t>
            </a:r>
            <a:r>
              <a:rPr lang="de-DE" sz="1800" dirty="0" err="1" smtClean="0"/>
              <a:t>degree</a:t>
            </a:r>
            <a:r>
              <a:rPr lang="de-DE" sz="1800" dirty="0" smtClean="0"/>
              <a:t> </a:t>
            </a:r>
            <a:r>
              <a:rPr lang="de-DE" sz="1800" dirty="0" err="1" smtClean="0"/>
              <a:t>choice</a:t>
            </a:r>
            <a:r>
              <a:rPr lang="de-DE" sz="1800" dirty="0" smtClean="0"/>
              <a:t>, </a:t>
            </a:r>
            <a:r>
              <a:rPr lang="de-DE" sz="1800" dirty="0" err="1" smtClean="0"/>
              <a:t>if</a:t>
            </a:r>
            <a:r>
              <a:rPr lang="de-DE" sz="1800" dirty="0" smtClean="0"/>
              <a:t> </a:t>
            </a:r>
            <a:r>
              <a:rPr lang="de-DE" sz="1800" dirty="0" err="1" smtClean="0"/>
              <a:t>quartic</a:t>
            </a:r>
            <a:r>
              <a:rPr lang="de-DE" sz="1800" dirty="0" smtClean="0"/>
              <a:t> </a:t>
            </a:r>
            <a:r>
              <a:rPr lang="de-DE" sz="1800" dirty="0" err="1" smtClean="0"/>
              <a:t>has</a:t>
            </a:r>
            <a:r>
              <a:rPr lang="de-DE" sz="1800" dirty="0" smtClean="0"/>
              <a:t> </a:t>
            </a:r>
            <a:r>
              <a:rPr lang="de-DE" sz="1800" dirty="0" err="1" smtClean="0"/>
              <a:t>no</a:t>
            </a:r>
            <a:r>
              <a:rPr lang="de-DE" sz="1800" dirty="0" smtClean="0"/>
              <a:t> </a:t>
            </a:r>
            <a:r>
              <a:rPr lang="de-DE" sz="1800" dirty="0" err="1" smtClean="0"/>
              <a:t>drawbacks</a:t>
            </a:r>
            <a:r>
              <a:rPr lang="de-DE" sz="1800" dirty="0" smtClean="0"/>
              <a:t>, </a:t>
            </a:r>
            <a:r>
              <a:rPr lang="de-DE" sz="1800" dirty="0" err="1" smtClean="0"/>
              <a:t>choose</a:t>
            </a:r>
            <a:r>
              <a:rPr lang="de-DE" sz="1800" dirty="0" smtClean="0"/>
              <a:t> </a:t>
            </a:r>
            <a:r>
              <a:rPr lang="de-DE" sz="1800" dirty="0" err="1" smtClean="0"/>
              <a:t>quartic</a:t>
            </a:r>
            <a:r>
              <a:rPr lang="de-DE" sz="1800" dirty="0" smtClean="0"/>
              <a:t>.</a:t>
            </a:r>
            <a:endParaRPr lang="de-DE" sz="1800" dirty="0"/>
          </a:p>
        </p:txBody>
      </p:sp>
      <p:pic>
        <p:nvPicPr>
          <p:cNvPr id="7" name="Inhaltsplatzhalter 6" descr="Mot_Alloc1p_2012_06_09_12_14.eps"/>
          <p:cNvPicPr>
            <a:picLocks noGrp="1" noChangeAspect="1"/>
          </p:cNvPicPr>
          <p:nvPr>
            <p:ph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28" b="419"/>
          <a:stretch/>
        </p:blipFill>
        <p:spPr>
          <a:xfrm>
            <a:off x="-105830" y="846594"/>
            <a:ext cx="6836490" cy="5444070"/>
          </a:xfrm>
        </p:spPr>
      </p:pic>
      <p:grpSp>
        <p:nvGrpSpPr>
          <p:cNvPr id="31" name="Gruppierung 30"/>
          <p:cNvGrpSpPr/>
          <p:nvPr/>
        </p:nvGrpSpPr>
        <p:grpSpPr>
          <a:xfrm>
            <a:off x="3573834" y="1988049"/>
            <a:ext cx="3164005" cy="2800918"/>
            <a:chOff x="3573834" y="1988049"/>
            <a:chExt cx="3164005" cy="2800918"/>
          </a:xfrm>
        </p:grpSpPr>
        <p:sp>
          <p:nvSpPr>
            <p:cNvPr id="8" name="Rechteck 7"/>
            <p:cNvSpPr/>
            <p:nvPr/>
          </p:nvSpPr>
          <p:spPr bwMode="auto">
            <a:xfrm>
              <a:off x="3586164" y="1988049"/>
              <a:ext cx="357561" cy="394528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DE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cxnSp>
          <p:nvCxnSpPr>
            <p:cNvPr id="13" name="Gerade Verbindung 12"/>
            <p:cNvCxnSpPr/>
            <p:nvPr/>
          </p:nvCxnSpPr>
          <p:spPr bwMode="auto">
            <a:xfrm>
              <a:off x="3573834" y="2357918"/>
              <a:ext cx="200767" cy="2415932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Gerade Verbindung 14"/>
            <p:cNvCxnSpPr/>
            <p:nvPr/>
          </p:nvCxnSpPr>
          <p:spPr bwMode="auto">
            <a:xfrm>
              <a:off x="3956054" y="2012707"/>
              <a:ext cx="2770026" cy="679933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Gerade Verbindung 18"/>
            <p:cNvCxnSpPr/>
            <p:nvPr/>
          </p:nvCxnSpPr>
          <p:spPr bwMode="auto">
            <a:xfrm>
              <a:off x="3602937" y="2004831"/>
              <a:ext cx="171664" cy="664292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Gerade Verbindung 20"/>
            <p:cNvCxnSpPr/>
            <p:nvPr/>
          </p:nvCxnSpPr>
          <p:spPr bwMode="auto">
            <a:xfrm>
              <a:off x="3960498" y="2374699"/>
              <a:ext cx="319735" cy="294424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0" name="Bild 9" descr="Mot_Alloc_HG1_enlarged.eps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37807" t="8743" r="39688" b="68027"/>
            <a:stretch/>
          </p:blipFill>
          <p:spPr>
            <a:xfrm>
              <a:off x="3786360" y="2680882"/>
              <a:ext cx="2951479" cy="21080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32" name="Bild 31" descr="Mot_Alloc_HG2_enlarged.eps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9608" t="9008" r="41489" b="68296"/>
          <a:stretch/>
        </p:blipFill>
        <p:spPr>
          <a:xfrm>
            <a:off x="376284" y="2704398"/>
            <a:ext cx="3104343" cy="20694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7" name="Textfeld 36"/>
          <p:cNvSpPr txBox="1"/>
          <p:nvPr/>
        </p:nvSpPr>
        <p:spPr>
          <a:xfrm>
            <a:off x="6912328" y="1391805"/>
            <a:ext cx="2231672" cy="702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smtClean="0"/>
              <a:t>C</a:t>
            </a:r>
            <a:r>
              <a:rPr lang="de-DE" sz="1800" baseline="30000" dirty="0" smtClean="0"/>
              <a:t>2</a:t>
            </a:r>
            <a:r>
              <a:rPr lang="de-DE" sz="1800" dirty="0" smtClean="0"/>
              <a:t> </a:t>
            </a:r>
            <a:r>
              <a:rPr lang="de-DE" sz="1800" dirty="0" err="1" smtClean="0"/>
              <a:t>seems</a:t>
            </a:r>
            <a:r>
              <a:rPr lang="de-DE" sz="1800" dirty="0" smtClean="0"/>
              <a:t> </a:t>
            </a:r>
            <a:r>
              <a:rPr lang="de-DE" sz="1800" dirty="0" err="1" smtClean="0"/>
              <a:t>to</a:t>
            </a:r>
            <a:r>
              <a:rPr lang="de-DE" sz="1800" dirty="0" smtClean="0"/>
              <a:t> </a:t>
            </a:r>
            <a:r>
              <a:rPr lang="de-DE" sz="1800" dirty="0" err="1" smtClean="0"/>
              <a:t>be</a:t>
            </a:r>
            <a:r>
              <a:rPr lang="de-DE" sz="1800" dirty="0" smtClean="0"/>
              <a:t> </a:t>
            </a:r>
            <a:r>
              <a:rPr lang="de-DE" sz="1800" dirty="0" err="1" smtClean="0"/>
              <a:t>sufficient</a:t>
            </a:r>
            <a:r>
              <a:rPr lang="de-DE" sz="1800" dirty="0" smtClean="0"/>
              <a:t>!</a:t>
            </a:r>
          </a:p>
        </p:txBody>
      </p:sp>
      <p:pic>
        <p:nvPicPr>
          <p:cNvPr id="39" name="Bild 38" descr="Mot_Alloc_HG2_enlarged.eps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5782" t="39856" r="32357" b="38361"/>
          <a:stretch/>
        </p:blipFill>
        <p:spPr>
          <a:xfrm>
            <a:off x="364525" y="2916047"/>
            <a:ext cx="2855727" cy="15285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3" name="Pfeil nach links 32"/>
          <p:cNvSpPr/>
          <p:nvPr/>
        </p:nvSpPr>
        <p:spPr bwMode="auto">
          <a:xfrm>
            <a:off x="2927960" y="2727914"/>
            <a:ext cx="1552173" cy="2069452"/>
          </a:xfrm>
          <a:prstGeom prst="leftArrow">
            <a:avLst/>
          </a:prstGeom>
          <a:solidFill>
            <a:srgbClr val="DFE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aphicFrame>
        <p:nvGraphicFramePr>
          <p:cNvPr id="36" name="Objek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906207809"/>
              </p:ext>
            </p:extLst>
          </p:nvPr>
        </p:nvGraphicFramePr>
        <p:xfrm>
          <a:off x="3588483" y="3314457"/>
          <a:ext cx="456571" cy="884606"/>
        </p:xfrm>
        <a:graphic>
          <a:graphicData uri="http://schemas.openxmlformats.org/presentationml/2006/ole">
            <p:oleObj spid="_x0000_s26629" name="Formel" r:id="rId7" imgW="191880" imgH="383760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3126738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7" grpId="0"/>
      <p:bldP spid="33" grpId="0" animBg="1"/>
      <p:bldP spid="33" grpId="1" animBg="1"/>
      <p:bldP spid="33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Parameterization</a:t>
            </a:r>
            <a:endParaRPr lang="de-DE" dirty="0"/>
          </a:p>
        </p:txBody>
      </p:sp>
      <p:pic>
        <p:nvPicPr>
          <p:cNvPr id="6" name="Inhaltsplatzhalter 5" descr="ApproxInterpol.eps"/>
          <p:cNvPicPr>
            <a:picLocks noGrp="1" noChangeAspect="1"/>
          </p:cNvPicPr>
          <p:nvPr>
            <p:ph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48" r="266"/>
          <a:stretch/>
        </p:blipFill>
        <p:spPr>
          <a:xfrm>
            <a:off x="101600" y="1281901"/>
            <a:ext cx="5116818" cy="4916188"/>
          </a:xfrm>
        </p:spPr>
      </p:pic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783936355"/>
              </p:ext>
            </p:extLst>
          </p:nvPr>
        </p:nvGraphicFramePr>
        <p:xfrm>
          <a:off x="215900" y="1141626"/>
          <a:ext cx="635000" cy="1407297"/>
        </p:xfrm>
        <a:graphic>
          <a:graphicData uri="http://schemas.openxmlformats.org/presentationml/2006/ole">
            <p:oleObj spid="_x0000_s2119" name="Formel" r:id="rId4" imgW="456840" imgH="1032840" progId="Equation.3">
              <p:embed/>
            </p:oleObj>
          </a:graphicData>
        </a:graphic>
      </p:graphicFrame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842372637"/>
              </p:ext>
            </p:extLst>
          </p:nvPr>
        </p:nvGraphicFramePr>
        <p:xfrm>
          <a:off x="2659063" y="2830513"/>
          <a:ext cx="600075" cy="1408112"/>
        </p:xfrm>
        <a:graphic>
          <a:graphicData uri="http://schemas.openxmlformats.org/presentationml/2006/ole">
            <p:oleObj spid="_x0000_s2120" name="Formel" r:id="rId5" imgW="429480" imgH="1032840" progId="Equation.3">
              <p:embed/>
            </p:oleObj>
          </a:graphicData>
        </a:graphic>
      </p:graphicFrame>
      <p:cxnSp>
        <p:nvCxnSpPr>
          <p:cNvPr id="10" name="Gerade Verbindung mit Pfeil 9"/>
          <p:cNvCxnSpPr/>
          <p:nvPr/>
        </p:nvCxnSpPr>
        <p:spPr bwMode="auto">
          <a:xfrm>
            <a:off x="889000" y="1739900"/>
            <a:ext cx="736600" cy="27940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Gerade Verbindung mit Pfeil 12"/>
          <p:cNvCxnSpPr>
            <a:stCxn id="8" idx="1"/>
          </p:cNvCxnSpPr>
          <p:nvPr/>
        </p:nvCxnSpPr>
        <p:spPr bwMode="auto">
          <a:xfrm flipH="1" flipV="1">
            <a:off x="2070100" y="2806701"/>
            <a:ext cx="588963" cy="727868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15" name="Objek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264526694"/>
              </p:ext>
            </p:extLst>
          </p:nvPr>
        </p:nvGraphicFramePr>
        <p:xfrm>
          <a:off x="5737225" y="3016250"/>
          <a:ext cx="1849438" cy="1803400"/>
        </p:xfrm>
        <a:graphic>
          <a:graphicData uri="http://schemas.openxmlformats.org/presentationml/2006/ole">
            <p:oleObj spid="_x0000_s2121" name="Equation" r:id="rId6" imgW="1066524" imgH="1041170" progId="Equation.3">
              <p:embed/>
            </p:oleObj>
          </a:graphicData>
        </a:graphic>
      </p:graphicFrame>
      <p:sp>
        <p:nvSpPr>
          <p:cNvPr id="19" name="Textfeld 18"/>
          <p:cNvSpPr txBox="1"/>
          <p:nvPr/>
        </p:nvSpPr>
        <p:spPr>
          <a:xfrm>
            <a:off x="5715000" y="1295400"/>
            <a:ext cx="2959100" cy="162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The </a:t>
            </a:r>
            <a:r>
              <a:rPr lang="de-DE" dirty="0" err="1" smtClean="0"/>
              <a:t>decision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parameterization</a:t>
            </a:r>
            <a:r>
              <a:rPr lang="de-DE" dirty="0" smtClean="0"/>
              <a:t> </a:t>
            </a:r>
            <a:r>
              <a:rPr lang="de-DE" dirty="0" err="1" smtClean="0"/>
              <a:t>affect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geometry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path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well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trajectory</a:t>
            </a:r>
            <a:r>
              <a:rPr lang="de-DE" dirty="0" smtClean="0"/>
              <a:t>!</a:t>
            </a:r>
            <a:endParaRPr lang="de-DE" dirty="0"/>
          </a:p>
        </p:txBody>
      </p:sp>
      <p:graphicFrame>
        <p:nvGraphicFramePr>
          <p:cNvPr id="20" name="Objek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101432426"/>
              </p:ext>
            </p:extLst>
          </p:nvPr>
        </p:nvGraphicFramePr>
        <p:xfrm>
          <a:off x="5764212" y="5103812"/>
          <a:ext cx="3093337" cy="877887"/>
        </p:xfrm>
        <a:graphic>
          <a:graphicData uri="http://schemas.openxmlformats.org/presentationml/2006/ole">
            <p:oleObj spid="_x0000_s2122" name="Formel" r:id="rId7" imgW="2011320" imgH="557640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409542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Parameterization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6588846" y="1243173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631420" y="2063620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82451" y="3648469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>
              <a:solidFill>
                <a:srgbClr val="008000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6635415" y="4901232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14" name="Inhaltsplatzhalter 13" descr="Parameterization_4_HG.eps"/>
          <p:cNvPicPr>
            <a:picLocks noGrp="1" noChangeAspect="1"/>
          </p:cNvPicPr>
          <p:nvPr>
            <p:ph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9478" t="4054" r="10395" b="6749"/>
          <a:stretch/>
        </p:blipFill>
        <p:spPr>
          <a:xfrm>
            <a:off x="382219" y="1342656"/>
            <a:ext cx="4469788" cy="4242376"/>
          </a:xfrm>
        </p:spPr>
      </p:pic>
      <p:graphicFrame>
        <p:nvGraphicFramePr>
          <p:cNvPr id="10" name="Objek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622463754"/>
              </p:ext>
            </p:extLst>
          </p:nvPr>
        </p:nvGraphicFramePr>
        <p:xfrm>
          <a:off x="215900" y="1141626"/>
          <a:ext cx="635000" cy="1407297"/>
        </p:xfrm>
        <a:graphic>
          <a:graphicData uri="http://schemas.openxmlformats.org/presentationml/2006/ole">
            <p:oleObj spid="_x0000_s27659" name="Formel" r:id="rId4" imgW="456840" imgH="1032840" progId="Equation.3">
              <p:embed/>
            </p:oleObj>
          </a:graphicData>
        </a:graphic>
      </p:graphicFrame>
      <p:cxnSp>
        <p:nvCxnSpPr>
          <p:cNvPr id="13" name="Gerade Verbindung mit Pfeil 12"/>
          <p:cNvCxnSpPr/>
          <p:nvPr/>
        </p:nvCxnSpPr>
        <p:spPr bwMode="auto">
          <a:xfrm>
            <a:off x="889000" y="1739900"/>
            <a:ext cx="286888" cy="94387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15" name="Objek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816207214"/>
              </p:ext>
            </p:extLst>
          </p:nvPr>
        </p:nvGraphicFramePr>
        <p:xfrm>
          <a:off x="2588510" y="2548315"/>
          <a:ext cx="600075" cy="1408112"/>
        </p:xfrm>
        <a:graphic>
          <a:graphicData uri="http://schemas.openxmlformats.org/presentationml/2006/ole">
            <p:oleObj spid="_x0000_s27660" name="Formel" r:id="rId5" imgW="429480" imgH="1032840" progId="Equation.3">
              <p:embed/>
            </p:oleObj>
          </a:graphicData>
        </a:graphic>
      </p:graphicFrame>
      <p:cxnSp>
        <p:nvCxnSpPr>
          <p:cNvPr id="16" name="Gerade Verbindung mit Pfeil 15"/>
          <p:cNvCxnSpPr>
            <a:stCxn id="15" idx="1"/>
          </p:cNvCxnSpPr>
          <p:nvPr/>
        </p:nvCxnSpPr>
        <p:spPr bwMode="auto">
          <a:xfrm flipH="1" flipV="1">
            <a:off x="1552172" y="2516266"/>
            <a:ext cx="1036338" cy="736105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18" name="Objek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293189364"/>
              </p:ext>
            </p:extLst>
          </p:nvPr>
        </p:nvGraphicFramePr>
        <p:xfrm>
          <a:off x="6757223" y="1757363"/>
          <a:ext cx="865187" cy="293688"/>
        </p:xfrm>
        <a:graphic>
          <a:graphicData uri="http://schemas.openxmlformats.org/presentationml/2006/ole">
            <p:oleObj spid="_x0000_s27661" name="Formel" r:id="rId6" imgW="612360" imgH="200880" progId="Equation.3">
              <p:embed/>
            </p:oleObj>
          </a:graphicData>
        </a:graphic>
      </p:graphicFrame>
      <p:graphicFrame>
        <p:nvGraphicFramePr>
          <p:cNvPr id="19" name="Objek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74980536"/>
              </p:ext>
            </p:extLst>
          </p:nvPr>
        </p:nvGraphicFramePr>
        <p:xfrm>
          <a:off x="6737122" y="2498778"/>
          <a:ext cx="2171700" cy="1139825"/>
        </p:xfrm>
        <a:graphic>
          <a:graphicData uri="http://schemas.openxmlformats.org/presentationml/2006/ole">
            <p:oleObj spid="_x0000_s27662" name="Formel" r:id="rId7" imgW="1554120" imgH="822600" progId="Equation.3">
              <p:embed/>
            </p:oleObj>
          </a:graphicData>
        </a:graphic>
      </p:graphicFrame>
      <p:graphicFrame>
        <p:nvGraphicFramePr>
          <p:cNvPr id="20" name="Objek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055701254"/>
              </p:ext>
            </p:extLst>
          </p:nvPr>
        </p:nvGraphicFramePr>
        <p:xfrm>
          <a:off x="6704514" y="5307255"/>
          <a:ext cx="2330450" cy="1192212"/>
        </p:xfrm>
        <a:graphic>
          <a:graphicData uri="http://schemas.openxmlformats.org/presentationml/2006/ole">
            <p:oleObj spid="_x0000_s27663" name="Formel" r:id="rId8" imgW="1663920" imgH="868320" progId="Equation.3">
              <p:embed/>
            </p:oleObj>
          </a:graphicData>
        </a:graphic>
      </p:graphicFrame>
      <p:graphicFrame>
        <p:nvGraphicFramePr>
          <p:cNvPr id="21" name="Objek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75579813"/>
              </p:ext>
            </p:extLst>
          </p:nvPr>
        </p:nvGraphicFramePr>
        <p:xfrm>
          <a:off x="6745913" y="4355697"/>
          <a:ext cx="1800225" cy="293687"/>
        </p:xfrm>
        <a:graphic>
          <a:graphicData uri="http://schemas.openxmlformats.org/presentationml/2006/ole">
            <p:oleObj spid="_x0000_s27664" name="Formel" r:id="rId9" imgW="1279800" imgH="200880" progId="Equation.3">
              <p:embed/>
            </p:oleObj>
          </a:graphicData>
        </a:graphic>
      </p:graphicFrame>
      <p:pic>
        <p:nvPicPr>
          <p:cNvPr id="22" name="Bild 21" descr="Parameterization_HG_VelAcc.eps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490" r="7548"/>
          <a:stretch/>
        </p:blipFill>
        <p:spPr>
          <a:xfrm>
            <a:off x="211660" y="1049225"/>
            <a:ext cx="6243966" cy="476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97204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45" name="Picture 13" descr="C:\Users\Matthias\GITHUB\BA-HMI\powerpoint\traj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5225" y="956128"/>
            <a:ext cx="4098428" cy="4109357"/>
          </a:xfrm>
          <a:prstGeom prst="rect">
            <a:avLst/>
          </a:prstGeom>
          <a:noFill/>
        </p:spPr>
      </p:pic>
      <p:pic>
        <p:nvPicPr>
          <p:cNvPr id="18446" name="Picture 14" descr="C:\Users\Matthias\GITHUB\BA-HMI\powerpoint\trace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39057" y="956128"/>
            <a:ext cx="4109357" cy="4109357"/>
          </a:xfrm>
          <a:prstGeom prst="rect">
            <a:avLst/>
          </a:prstGeom>
          <a:noFill/>
        </p:spPr>
      </p:pic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Trajectories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Trajectory-Controllers</a:t>
            </a:r>
            <a:endParaRPr lang="en-US" dirty="0"/>
          </a:p>
        </p:txBody>
      </p:sp>
      <p:graphicFrame>
        <p:nvGraphicFramePr>
          <p:cNvPr id="17411" name="Object 3"/>
          <p:cNvGraphicFramePr>
            <a:graphicFrameLocks noChangeAspect="1"/>
          </p:cNvGraphicFramePr>
          <p:nvPr/>
        </p:nvGraphicFramePr>
        <p:xfrm>
          <a:off x="4910130" y="2105025"/>
          <a:ext cx="2641600" cy="484188"/>
        </p:xfrm>
        <a:graphic>
          <a:graphicData uri="http://schemas.openxmlformats.org/presentationml/2006/ole">
            <p:oleObj spid="_x0000_s18487" name="Equation" r:id="rId5" imgW="1523449" imgH="279446" progId="Equation.3">
              <p:embed/>
            </p:oleObj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4847764" y="1600200"/>
            <a:ext cx="3797300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latin typeface="ETH Light" pitchFamily="2" charset="0"/>
              </a:rPr>
              <a:t>Precise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path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tracking</a:t>
            </a:r>
            <a:endParaRPr lang="de-DE" dirty="0">
              <a:latin typeface="ETH Light" pitchFamily="2" charset="0"/>
            </a:endParaRPr>
          </a:p>
        </p:txBody>
      </p:sp>
      <p:graphicFrame>
        <p:nvGraphicFramePr>
          <p:cNvPr id="17412" name="Object 4"/>
          <p:cNvGraphicFramePr>
            <a:graphicFrameLocks noChangeAspect="1"/>
          </p:cNvGraphicFramePr>
          <p:nvPr/>
        </p:nvGraphicFramePr>
        <p:xfrm>
          <a:off x="4938025" y="5448983"/>
          <a:ext cx="2092325" cy="615950"/>
        </p:xfrm>
        <a:graphic>
          <a:graphicData uri="http://schemas.openxmlformats.org/presentationml/2006/ole">
            <p:oleObj spid="_x0000_s18488" name="Equation" r:id="rId6" imgW="1206523" imgH="355508" progId="Equation.3">
              <p:embed/>
            </p:oleObj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4822365" y="4408715"/>
            <a:ext cx="4118428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Time </a:t>
            </a:r>
            <a:r>
              <a:rPr lang="de-DE" dirty="0" err="1" smtClean="0">
                <a:latin typeface="ETH Light" pitchFamily="2" charset="0"/>
              </a:rPr>
              <a:t>equivalence</a:t>
            </a:r>
            <a:r>
              <a:rPr lang="de-DE" dirty="0" smtClean="0">
                <a:latin typeface="ETH Light" pitchFamily="2" charset="0"/>
              </a:rPr>
              <a:t> (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tracking</a:t>
            </a:r>
            <a:r>
              <a:rPr lang="de-DE" dirty="0" smtClean="0">
                <a:latin typeface="ETH Light" pitchFamily="2" charset="0"/>
              </a:rPr>
              <a:t>)</a:t>
            </a:r>
            <a:endParaRPr lang="de-DE" dirty="0">
              <a:latin typeface="ETH Light" pitchFamily="2" charset="0"/>
            </a:endParaRPr>
          </a:p>
        </p:txBody>
      </p:sp>
      <p:graphicFrame>
        <p:nvGraphicFramePr>
          <p:cNvPr id="18443" name="Object 11"/>
          <p:cNvGraphicFramePr>
            <a:graphicFrameLocks noChangeAspect="1"/>
          </p:cNvGraphicFramePr>
          <p:nvPr/>
        </p:nvGraphicFramePr>
        <p:xfrm>
          <a:off x="4926912" y="3332388"/>
          <a:ext cx="1936750" cy="727075"/>
        </p:xfrm>
        <a:graphic>
          <a:graphicData uri="http://schemas.openxmlformats.org/presentationml/2006/ole">
            <p:oleObj spid="_x0000_s18489" name="Equation" r:id="rId7" imgW="1117233" imgH="418893" progId="Equation.3">
              <p:embed/>
            </p:oleObj>
          </a:graphicData>
        </a:graphic>
      </p:graphicFrame>
      <p:graphicFrame>
        <p:nvGraphicFramePr>
          <p:cNvPr id="18444" name="Object 12"/>
          <p:cNvGraphicFramePr>
            <a:graphicFrameLocks noChangeAspect="1"/>
          </p:cNvGraphicFramePr>
          <p:nvPr/>
        </p:nvGraphicFramePr>
        <p:xfrm>
          <a:off x="4929865" y="4919663"/>
          <a:ext cx="2509838" cy="484187"/>
        </p:xfrm>
        <a:graphic>
          <a:graphicData uri="http://schemas.openxmlformats.org/presentationml/2006/ole">
            <p:oleObj spid="_x0000_s18490" name="Equation" r:id="rId8" imgW="1447387" imgH="279446" progId="Equation.3">
              <p:embed/>
            </p:oleObj>
          </a:graphicData>
        </a:graphic>
      </p:graphicFrame>
      <p:sp>
        <p:nvSpPr>
          <p:cNvPr id="20" name="Textfeld 19"/>
          <p:cNvSpPr txBox="1"/>
          <p:nvPr/>
        </p:nvSpPr>
        <p:spPr>
          <a:xfrm>
            <a:off x="4840510" y="2899206"/>
            <a:ext cx="3797300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Low power </a:t>
            </a:r>
            <a:r>
              <a:rPr lang="de-DE" dirty="0" err="1" smtClean="0">
                <a:latin typeface="ETH Light" pitchFamily="2" charset="0"/>
              </a:rPr>
              <a:t>consumption</a:t>
            </a:r>
            <a:endParaRPr lang="de-DE" dirty="0">
              <a:latin typeface="ETH Light" pitchFamily="2" charset="0"/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620480" y="5243286"/>
            <a:ext cx="4038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 smtClean="0">
                <a:solidFill>
                  <a:schemeClr val="bg1"/>
                </a:solidFill>
                <a:latin typeface="ETH Light" pitchFamily="2" charset="0"/>
              </a:rPr>
              <a:t>Trajectory</a:t>
            </a:r>
            <a:r>
              <a:rPr lang="de-DE" sz="2000" dirty="0" smtClean="0">
                <a:solidFill>
                  <a:schemeClr val="bg1"/>
                </a:solidFill>
                <a:latin typeface="ETH Light" pitchFamily="2" charset="0"/>
              </a:rPr>
              <a:t> </a:t>
            </a:r>
            <a:r>
              <a:rPr lang="de-DE" sz="2000" dirty="0" err="1" smtClean="0">
                <a:latin typeface="ETH Light" pitchFamily="2" charset="0"/>
              </a:rPr>
              <a:t>and</a:t>
            </a:r>
            <a:r>
              <a:rPr lang="de-DE" sz="2000" dirty="0" smtClean="0">
                <a:latin typeface="ETH Light" pitchFamily="2" charset="0"/>
              </a:rPr>
              <a:t>  </a:t>
            </a:r>
            <a:r>
              <a:rPr lang="de-DE" sz="2000" b="1" dirty="0" smtClean="0">
                <a:solidFill>
                  <a:srgbClr val="00B050"/>
                </a:solidFill>
                <a:latin typeface="ETH Light" pitchFamily="2" charset="0"/>
              </a:rPr>
              <a:t>Simulation </a:t>
            </a:r>
            <a:r>
              <a:rPr lang="de-DE" sz="2000" b="1" dirty="0" err="1" smtClean="0">
                <a:solidFill>
                  <a:srgbClr val="00B050"/>
                </a:solidFill>
                <a:latin typeface="ETH Light" pitchFamily="2" charset="0"/>
              </a:rPr>
              <a:t>Trace</a:t>
            </a:r>
            <a:endParaRPr lang="de-DE" sz="2000" b="1" dirty="0">
              <a:solidFill>
                <a:srgbClr val="00B050"/>
              </a:solidFill>
              <a:latin typeface="ETH Light" pitchFamily="2" charset="0"/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613226" y="5236032"/>
            <a:ext cx="1680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 smtClean="0">
                <a:solidFill>
                  <a:srgbClr val="005395"/>
                </a:solidFill>
                <a:latin typeface="ETH Light" pitchFamily="2" charset="0"/>
              </a:rPr>
              <a:t>Trajectory</a:t>
            </a:r>
            <a:endParaRPr lang="de-DE" sz="2000" b="1" dirty="0">
              <a:solidFill>
                <a:srgbClr val="00B050"/>
              </a:solidFill>
              <a:latin typeface="ETH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ihandform 15"/>
          <p:cNvSpPr/>
          <p:nvPr/>
        </p:nvSpPr>
        <p:spPr bwMode="auto">
          <a:xfrm>
            <a:off x="2243648" y="2647965"/>
            <a:ext cx="4897380" cy="1328958"/>
          </a:xfrm>
          <a:custGeom>
            <a:avLst/>
            <a:gdLst>
              <a:gd name="connsiteX0" fmla="*/ 0 w 2336800"/>
              <a:gd name="connsiteY0" fmla="*/ 619276 h 677333"/>
              <a:gd name="connsiteX1" fmla="*/ 914400 w 2336800"/>
              <a:gd name="connsiteY1" fmla="*/ 9676 h 677333"/>
              <a:gd name="connsiteX2" fmla="*/ 2336800 w 2336800"/>
              <a:gd name="connsiteY2" fmla="*/ 677333 h 677333"/>
              <a:gd name="connsiteX3" fmla="*/ 2336800 w 2336800"/>
              <a:gd name="connsiteY3" fmla="*/ 677333 h 677333"/>
              <a:gd name="connsiteX0" fmla="*/ 0 w 2292088"/>
              <a:gd name="connsiteY0" fmla="*/ 644351 h 672318"/>
              <a:gd name="connsiteX1" fmla="*/ 869688 w 2292088"/>
              <a:gd name="connsiteY1" fmla="*/ 4661 h 672318"/>
              <a:gd name="connsiteX2" fmla="*/ 2292088 w 2292088"/>
              <a:gd name="connsiteY2" fmla="*/ 672318 h 672318"/>
              <a:gd name="connsiteX3" fmla="*/ 2292088 w 2292088"/>
              <a:gd name="connsiteY3" fmla="*/ 672318 h 672318"/>
              <a:gd name="connsiteX0" fmla="*/ 0 w 2292088"/>
              <a:gd name="connsiteY0" fmla="*/ 704530 h 732497"/>
              <a:gd name="connsiteX1" fmla="*/ 869688 w 2292088"/>
              <a:gd name="connsiteY1" fmla="*/ 64840 h 732497"/>
              <a:gd name="connsiteX2" fmla="*/ 2292088 w 2292088"/>
              <a:gd name="connsiteY2" fmla="*/ 732497 h 732497"/>
              <a:gd name="connsiteX3" fmla="*/ 2292088 w 2292088"/>
              <a:gd name="connsiteY3" fmla="*/ 732497 h 732497"/>
              <a:gd name="connsiteX0" fmla="*/ 0 w 2292088"/>
              <a:gd name="connsiteY0" fmla="*/ 704530 h 732497"/>
              <a:gd name="connsiteX1" fmla="*/ 869688 w 2292088"/>
              <a:gd name="connsiteY1" fmla="*/ 64840 h 732497"/>
              <a:gd name="connsiteX2" fmla="*/ 2292088 w 2292088"/>
              <a:gd name="connsiteY2" fmla="*/ 732497 h 732497"/>
              <a:gd name="connsiteX3" fmla="*/ 2292088 w 2292088"/>
              <a:gd name="connsiteY3" fmla="*/ 732497 h 73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2088" h="732497">
                <a:moveTo>
                  <a:pt x="0" y="704530"/>
                </a:moveTo>
                <a:cubicBezTo>
                  <a:pt x="262466" y="394892"/>
                  <a:pt x="296049" y="0"/>
                  <a:pt x="869688" y="64840"/>
                </a:cubicBezTo>
                <a:cubicBezTo>
                  <a:pt x="1251703" y="129680"/>
                  <a:pt x="2292088" y="732497"/>
                  <a:pt x="2292088" y="732497"/>
                </a:cubicBezTo>
                <a:lnTo>
                  <a:pt x="2292088" y="732497"/>
                </a:ln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6611254" y="4971133"/>
            <a:ext cx="1146629" cy="580571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Trajectory-Control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93486" y="1135745"/>
            <a:ext cx="80554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3 different </a:t>
            </a:r>
            <a:r>
              <a:rPr lang="de-DE" dirty="0" err="1" smtClean="0">
                <a:latin typeface="ETH Light" pitchFamily="2" charset="0"/>
              </a:rPr>
              <a:t>approaches</a:t>
            </a:r>
            <a:r>
              <a:rPr lang="de-DE" dirty="0" smtClean="0">
                <a:latin typeface="ETH Light" pitchFamily="2" charset="0"/>
              </a:rPr>
              <a:t>:	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Following</a:t>
            </a:r>
            <a:r>
              <a:rPr lang="de-DE" dirty="0" smtClean="0">
                <a:latin typeface="ETH Light" pitchFamily="2" charset="0"/>
              </a:rPr>
              <a:t>		Pure </a:t>
            </a:r>
            <a:r>
              <a:rPr lang="de-DE" dirty="0" err="1" smtClean="0">
                <a:latin typeface="ETH Light" pitchFamily="2" charset="0"/>
              </a:rPr>
              <a:t>Pursuit</a:t>
            </a:r>
            <a:r>
              <a:rPr lang="de-DE" dirty="0" smtClean="0">
                <a:latin typeface="ETH Light" pitchFamily="2" charset="0"/>
              </a:rPr>
              <a:t>		Cross Track</a:t>
            </a:r>
          </a:p>
          <a:p>
            <a:r>
              <a:rPr lang="de-DE" dirty="0" smtClean="0">
                <a:latin typeface="ETH Light" pitchFamily="2" charset="0"/>
              </a:rPr>
              <a:t>										(</a:t>
            </a:r>
            <a:r>
              <a:rPr lang="de-DE" i="1" dirty="0" err="1" smtClean="0">
                <a:latin typeface="ETH Light" pitchFamily="2" charset="0"/>
              </a:rPr>
              <a:t>Lookahead</a:t>
            </a:r>
            <a:r>
              <a:rPr lang="de-DE" dirty="0" smtClean="0">
                <a:latin typeface="ETH Light" pitchFamily="2" charset="0"/>
              </a:rPr>
              <a:t>)		(</a:t>
            </a:r>
            <a:r>
              <a:rPr lang="de-DE" i="1" dirty="0" err="1" smtClean="0">
                <a:latin typeface="ETH Light" pitchFamily="2" charset="0"/>
              </a:rPr>
              <a:t>Closest</a:t>
            </a:r>
            <a:r>
              <a:rPr lang="de-DE" i="1" dirty="0" smtClean="0">
                <a:latin typeface="ETH Light" pitchFamily="2" charset="0"/>
              </a:rPr>
              <a:t> Point</a:t>
            </a:r>
            <a:r>
              <a:rPr lang="de-DE" dirty="0" smtClean="0">
                <a:latin typeface="ETH Light" pitchFamily="2" charset="0"/>
              </a:rPr>
              <a:t>)</a:t>
            </a:r>
          </a:p>
          <a:p>
            <a:endParaRPr lang="de-DE" dirty="0">
              <a:latin typeface="ETH Light" pitchFamily="2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2772227" y="1088571"/>
            <a:ext cx="2002973" cy="580573"/>
          </a:xfrm>
          <a:prstGeom prst="rect">
            <a:avLst/>
          </a:prstGeom>
          <a:noFill/>
          <a:ln>
            <a:solidFill>
              <a:srgbClr val="00B05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6545938" y="4905817"/>
            <a:ext cx="1146629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18" name="Rechteck 17"/>
          <p:cNvSpPr/>
          <p:nvPr/>
        </p:nvSpPr>
        <p:spPr bwMode="auto">
          <a:xfrm>
            <a:off x="3897079" y="4898561"/>
            <a:ext cx="1415147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/>
              <a:t>Pos </a:t>
            </a:r>
            <a:r>
              <a:rPr lang="de-CH" sz="2000" dirty="0" err="1" smtClean="0"/>
              <a:t>Control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1393370" y="4905818"/>
            <a:ext cx="1262743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Trajectory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20" name="Gerade Verbindung mit Pfeil 19"/>
          <p:cNvCxnSpPr>
            <a:stCxn id="23" idx="3"/>
            <a:endCxn id="18" idx="1"/>
          </p:cNvCxnSpPr>
          <p:nvPr/>
        </p:nvCxnSpPr>
        <p:spPr bwMode="auto">
          <a:xfrm flipV="1">
            <a:off x="2656113" y="5188847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cxnSp>
        <p:nvCxnSpPr>
          <p:cNvPr id="24" name="Gerade Verbindung mit Pfeil 23"/>
          <p:cNvCxnSpPr/>
          <p:nvPr/>
        </p:nvCxnSpPr>
        <p:spPr bwMode="auto">
          <a:xfrm flipV="1">
            <a:off x="5319485" y="5181590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graphicFrame>
        <p:nvGraphicFramePr>
          <p:cNvPr id="21506" name="Object 2"/>
          <p:cNvGraphicFramePr>
            <a:graphicFrameLocks noChangeAspect="1"/>
          </p:cNvGraphicFramePr>
          <p:nvPr/>
        </p:nvGraphicFramePr>
        <p:xfrm>
          <a:off x="2837996" y="3949688"/>
          <a:ext cx="747713" cy="1235075"/>
        </p:xfrm>
        <a:graphic>
          <a:graphicData uri="http://schemas.openxmlformats.org/presentationml/2006/ole">
            <p:oleObj spid="_x0000_s21594" name="Equation" r:id="rId3" imgW="431570" imgH="711016" progId="Equation.3">
              <p:embed/>
            </p:oleObj>
          </a:graphicData>
        </a:graphic>
      </p:graphicFrame>
      <p:graphicFrame>
        <p:nvGraphicFramePr>
          <p:cNvPr id="21507" name="Object 3"/>
          <p:cNvGraphicFramePr>
            <a:graphicFrameLocks noChangeAspect="1"/>
          </p:cNvGraphicFramePr>
          <p:nvPr/>
        </p:nvGraphicFramePr>
        <p:xfrm>
          <a:off x="5591147" y="4775270"/>
          <a:ext cx="549275" cy="354012"/>
        </p:xfrm>
        <a:graphic>
          <a:graphicData uri="http://schemas.openxmlformats.org/presentationml/2006/ole">
            <p:oleObj spid="_x0000_s21595" name="Equation" r:id="rId4" imgW="317095" imgH="203139" progId="Equation.3">
              <p:embed/>
            </p:oleObj>
          </a:graphicData>
        </a:graphic>
      </p:graphicFrame>
      <p:graphicFrame>
        <p:nvGraphicFramePr>
          <p:cNvPr id="21508" name="Object 4"/>
          <p:cNvGraphicFramePr>
            <a:graphicFrameLocks noChangeAspect="1"/>
          </p:cNvGraphicFramePr>
          <p:nvPr/>
        </p:nvGraphicFramePr>
        <p:xfrm>
          <a:off x="1578733" y="2965686"/>
          <a:ext cx="463550" cy="352425"/>
        </p:xfrm>
        <a:graphic>
          <a:graphicData uri="http://schemas.openxmlformats.org/presentationml/2006/ole">
            <p:oleObj spid="_x0000_s21596" name="Equation" r:id="rId5" imgW="266287" imgH="203017" progId="Equation.3">
              <p:embed/>
            </p:oleObj>
          </a:graphicData>
        </a:graphic>
      </p:graphicFrame>
      <p:graphicFrame>
        <p:nvGraphicFramePr>
          <p:cNvPr id="21509" name="Object 5"/>
          <p:cNvGraphicFramePr>
            <a:graphicFrameLocks noChangeAspect="1"/>
          </p:cNvGraphicFramePr>
          <p:nvPr/>
        </p:nvGraphicFramePr>
        <p:xfrm>
          <a:off x="2784475" y="3257550"/>
          <a:ext cx="530225" cy="350838"/>
        </p:xfrm>
        <a:graphic>
          <a:graphicData uri="http://schemas.openxmlformats.org/presentationml/2006/ole">
            <p:oleObj spid="_x0000_s21597" name="Equation" r:id="rId6" imgW="304433" imgH="203139" progId="Equation.3">
              <p:embed/>
            </p:oleObj>
          </a:graphicData>
        </a:graphic>
      </p:graphicFrame>
      <p:graphicFrame>
        <p:nvGraphicFramePr>
          <p:cNvPr id="21510" name="Object 6"/>
          <p:cNvGraphicFramePr>
            <a:graphicFrameLocks noChangeAspect="1"/>
          </p:cNvGraphicFramePr>
          <p:nvPr/>
        </p:nvGraphicFramePr>
        <p:xfrm>
          <a:off x="6549077" y="4177329"/>
          <a:ext cx="925513" cy="350837"/>
        </p:xfrm>
        <a:graphic>
          <a:graphicData uri="http://schemas.openxmlformats.org/presentationml/2006/ole">
            <p:oleObj spid="_x0000_s21598" name="Equation" r:id="rId7" imgW="532895" imgH="203139" progId="Equation.3">
              <p:embed/>
            </p:oleObj>
          </a:graphicData>
        </a:graphic>
      </p:graphicFrame>
      <p:graphicFrame>
        <p:nvGraphicFramePr>
          <p:cNvPr id="21511" name="Object 7"/>
          <p:cNvGraphicFramePr>
            <a:graphicFrameLocks noChangeAspect="1"/>
          </p:cNvGraphicFramePr>
          <p:nvPr/>
        </p:nvGraphicFramePr>
        <p:xfrm>
          <a:off x="6797959" y="3175925"/>
          <a:ext cx="879475" cy="352425"/>
        </p:xfrm>
        <a:graphic>
          <a:graphicData uri="http://schemas.openxmlformats.org/presentationml/2006/ole">
            <p:oleObj spid="_x0000_s21599" name="Equation" r:id="rId8" imgW="507633" imgH="203384" progId="Equation.3">
              <p:embed/>
            </p:oleObj>
          </a:graphicData>
        </a:graphic>
      </p:graphicFrame>
      <p:graphicFrame>
        <p:nvGraphicFramePr>
          <p:cNvPr id="21514" name="Object 10"/>
          <p:cNvGraphicFramePr>
            <a:graphicFrameLocks noChangeAspect="1"/>
          </p:cNvGraphicFramePr>
          <p:nvPr/>
        </p:nvGraphicFramePr>
        <p:xfrm>
          <a:off x="3797259" y="5516880"/>
          <a:ext cx="706437" cy="792163"/>
        </p:xfrm>
        <a:graphic>
          <a:graphicData uri="http://schemas.openxmlformats.org/presentationml/2006/ole">
            <p:oleObj spid="_x0000_s21600" name="Equation" r:id="rId9" imgW="406216" imgH="456924" progId="Equation.3">
              <p:embed/>
            </p:oleObj>
          </a:graphicData>
        </a:graphic>
      </p:graphicFrame>
      <p:grpSp>
        <p:nvGrpSpPr>
          <p:cNvPr id="55" name="Gruppieren 54"/>
          <p:cNvGrpSpPr/>
          <p:nvPr/>
        </p:nvGrpSpPr>
        <p:grpSpPr>
          <a:xfrm>
            <a:off x="4587902" y="5473200"/>
            <a:ext cx="2509141" cy="657256"/>
            <a:chOff x="4572000" y="5471875"/>
            <a:chExt cx="2627086" cy="478983"/>
          </a:xfrm>
        </p:grpSpPr>
        <p:cxnSp>
          <p:nvCxnSpPr>
            <p:cNvPr id="56" name="Gerade Verbindung 55"/>
            <p:cNvCxnSpPr/>
            <p:nvPr/>
          </p:nvCxnSpPr>
          <p:spPr bwMode="auto">
            <a:xfrm>
              <a:off x="7191767" y="5524681"/>
              <a:ext cx="1719" cy="42491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Gerade Verbindung 56"/>
            <p:cNvCxnSpPr/>
            <p:nvPr/>
          </p:nvCxnSpPr>
          <p:spPr bwMode="auto">
            <a:xfrm flipV="1">
              <a:off x="4579255" y="5471875"/>
              <a:ext cx="2" cy="45721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8" name="Gerade Verbindung 57"/>
            <p:cNvCxnSpPr/>
            <p:nvPr/>
          </p:nvCxnSpPr>
          <p:spPr bwMode="auto">
            <a:xfrm>
              <a:off x="4572000" y="5936343"/>
              <a:ext cx="2627086" cy="14515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49" name="Gruppieren 48"/>
          <p:cNvGrpSpPr/>
          <p:nvPr/>
        </p:nvGrpSpPr>
        <p:grpSpPr>
          <a:xfrm>
            <a:off x="2070552" y="2758727"/>
            <a:ext cx="587823" cy="566065"/>
            <a:chOff x="1204690" y="3091544"/>
            <a:chExt cx="587823" cy="566065"/>
          </a:xfrm>
        </p:grpSpPr>
        <p:sp>
          <p:nvSpPr>
            <p:cNvPr id="50" name="Ellipse 49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51" name="Ellipse 50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10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52" name="Ellipse 51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>
                    <a:alpha val="61000"/>
                  </a:srgbClr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53" name="Ellipse 52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30" name="Ellipse 29"/>
          <p:cNvSpPr/>
          <p:nvPr/>
        </p:nvSpPr>
        <p:spPr bwMode="auto">
          <a:xfrm>
            <a:off x="2628898" y="3379329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pSp>
        <p:nvGrpSpPr>
          <p:cNvPr id="59" name="Gruppieren 58"/>
          <p:cNvGrpSpPr/>
          <p:nvPr/>
        </p:nvGrpSpPr>
        <p:grpSpPr>
          <a:xfrm>
            <a:off x="2072824" y="2760999"/>
            <a:ext cx="587823" cy="566065"/>
            <a:chOff x="1204690" y="3091544"/>
            <a:chExt cx="587823" cy="566065"/>
          </a:xfrm>
        </p:grpSpPr>
        <p:sp>
          <p:nvSpPr>
            <p:cNvPr id="60" name="Ellipse 59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27000"/>
                  </a:schemeClr>
                </a:gs>
                <a:gs pos="39999">
                  <a:schemeClr val="accent1">
                    <a:lumMod val="75000"/>
                    <a:lumOff val="25000"/>
                    <a:alpha val="22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16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61" name="Ellipse 60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23000"/>
                  </a:schemeClr>
                </a:gs>
                <a:gs pos="39999">
                  <a:schemeClr val="accent1">
                    <a:lumMod val="75000"/>
                    <a:lumOff val="25000"/>
                    <a:alpha val="1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23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62" name="Ellipse 61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>
                    <a:alpha val="11000"/>
                  </a:srgbClr>
                </a:gs>
                <a:gs pos="39999">
                  <a:srgbClr val="85C2FF">
                    <a:alpha val="24000"/>
                  </a:srgbClr>
                </a:gs>
                <a:gs pos="70000">
                  <a:srgbClr val="C4D6EB">
                    <a:alpha val="16000"/>
                  </a:srgbClr>
                </a:gs>
                <a:gs pos="100000">
                  <a:srgbClr val="FFEBFA">
                    <a:alpha val="16000"/>
                  </a:srgbClr>
                </a:gs>
              </a:gsLst>
              <a:lin ang="0" scaled="0"/>
            </a:gradFill>
            <a:ln w="9525" cap="flat" cmpd="sng" algn="ctr">
              <a:solidFill>
                <a:schemeClr val="tx1">
                  <a:alpha val="12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63" name="Ellipse 62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28000"/>
                  </a:schemeClr>
                </a:gs>
                <a:gs pos="39999">
                  <a:schemeClr val="accent1">
                    <a:lumMod val="75000"/>
                    <a:lumOff val="25000"/>
                    <a:alpha val="24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1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-0.0044 C 0.02274 -0.01989 0.05746 -0.11147 0.13854 -0.09783 C 0.21962 -0.08419 0.41389 0.0407 0.48628 0.07724 " pathEditMode="relative" rAng="0" ptsTypes="aaa">
                                      <p:cBhvr>
                                        <p:cTn id="6" dur="5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00" y="-13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00624 C 0.03177 -0.00347 0.10694 -0.0673 0.19218 -0.04949 C 0.27743 -0.03169 0.44514 0.07955 0.51163 0.11355 " pathEditMode="relative" rAng="0" ptsTypes="aaa">
                                      <p:cBhvr>
                                        <p:cTn id="8" dur="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00" y="17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/>
          <p:cNvSpPr/>
          <p:nvPr/>
        </p:nvSpPr>
        <p:spPr bwMode="auto">
          <a:xfrm>
            <a:off x="6611254" y="4971133"/>
            <a:ext cx="1146629" cy="580571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Trajectory-Control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93486" y="1135745"/>
            <a:ext cx="80554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3 different </a:t>
            </a:r>
            <a:r>
              <a:rPr lang="de-DE" dirty="0" err="1" smtClean="0">
                <a:latin typeface="ETH Light" pitchFamily="2" charset="0"/>
              </a:rPr>
              <a:t>approaches</a:t>
            </a:r>
            <a:r>
              <a:rPr lang="de-DE" dirty="0" smtClean="0">
                <a:latin typeface="ETH Light" pitchFamily="2" charset="0"/>
              </a:rPr>
              <a:t>:	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Following</a:t>
            </a:r>
            <a:r>
              <a:rPr lang="de-DE" dirty="0" smtClean="0">
                <a:latin typeface="ETH Light" pitchFamily="2" charset="0"/>
              </a:rPr>
              <a:t>		Pure </a:t>
            </a:r>
            <a:r>
              <a:rPr lang="de-DE" dirty="0" err="1" smtClean="0">
                <a:latin typeface="ETH Light" pitchFamily="2" charset="0"/>
              </a:rPr>
              <a:t>Pursuit</a:t>
            </a:r>
            <a:r>
              <a:rPr lang="de-DE" dirty="0" smtClean="0">
                <a:latin typeface="ETH Light" pitchFamily="2" charset="0"/>
              </a:rPr>
              <a:t>		Cross Track</a:t>
            </a:r>
          </a:p>
          <a:p>
            <a:r>
              <a:rPr lang="de-DE" dirty="0" smtClean="0">
                <a:latin typeface="ETH Light" pitchFamily="2" charset="0"/>
              </a:rPr>
              <a:t>										(</a:t>
            </a:r>
            <a:r>
              <a:rPr lang="de-DE" i="1" dirty="0" err="1" smtClean="0">
                <a:latin typeface="ETH Light" pitchFamily="2" charset="0"/>
              </a:rPr>
              <a:t>Lookahead</a:t>
            </a:r>
            <a:r>
              <a:rPr lang="de-DE" dirty="0" smtClean="0">
                <a:latin typeface="ETH Light" pitchFamily="2" charset="0"/>
              </a:rPr>
              <a:t>)		(</a:t>
            </a:r>
            <a:r>
              <a:rPr lang="de-DE" i="1" dirty="0" err="1" smtClean="0">
                <a:latin typeface="ETH Light" pitchFamily="2" charset="0"/>
              </a:rPr>
              <a:t>Closest</a:t>
            </a:r>
            <a:r>
              <a:rPr lang="de-DE" i="1" dirty="0" smtClean="0">
                <a:latin typeface="ETH Light" pitchFamily="2" charset="0"/>
              </a:rPr>
              <a:t> Point</a:t>
            </a:r>
            <a:r>
              <a:rPr lang="de-DE" dirty="0" smtClean="0">
                <a:latin typeface="ETH Light" pitchFamily="2" charset="0"/>
              </a:rPr>
              <a:t>)</a:t>
            </a:r>
          </a:p>
          <a:p>
            <a:endParaRPr lang="de-DE" dirty="0">
              <a:latin typeface="ETH Light" pitchFamily="2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4789713" y="1088571"/>
            <a:ext cx="2002973" cy="856343"/>
          </a:xfrm>
          <a:prstGeom prst="rect">
            <a:avLst/>
          </a:prstGeom>
          <a:noFill/>
          <a:ln>
            <a:solidFill>
              <a:srgbClr val="00B05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6" name="Freihandform 15"/>
          <p:cNvSpPr/>
          <p:nvPr/>
        </p:nvSpPr>
        <p:spPr bwMode="auto">
          <a:xfrm>
            <a:off x="2148114" y="2262085"/>
            <a:ext cx="4570738" cy="1609506"/>
          </a:xfrm>
          <a:custGeom>
            <a:avLst/>
            <a:gdLst>
              <a:gd name="connsiteX0" fmla="*/ 0 w 2336800"/>
              <a:gd name="connsiteY0" fmla="*/ 619276 h 677333"/>
              <a:gd name="connsiteX1" fmla="*/ 914400 w 2336800"/>
              <a:gd name="connsiteY1" fmla="*/ 9676 h 677333"/>
              <a:gd name="connsiteX2" fmla="*/ 2336800 w 2336800"/>
              <a:gd name="connsiteY2" fmla="*/ 677333 h 677333"/>
              <a:gd name="connsiteX3" fmla="*/ 2336800 w 2336800"/>
              <a:gd name="connsiteY3" fmla="*/ 677333 h 677333"/>
              <a:gd name="connsiteX0" fmla="*/ 0 w 2583170"/>
              <a:gd name="connsiteY0" fmla="*/ 619276 h 826342"/>
              <a:gd name="connsiteX1" fmla="*/ 914400 w 2583170"/>
              <a:gd name="connsiteY1" fmla="*/ 9676 h 826342"/>
              <a:gd name="connsiteX2" fmla="*/ 2336800 w 2583170"/>
              <a:gd name="connsiteY2" fmla="*/ 677333 h 826342"/>
              <a:gd name="connsiteX3" fmla="*/ 2392621 w 2583170"/>
              <a:gd name="connsiteY3" fmla="*/ 826342 h 826342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21836 h 828902"/>
              <a:gd name="connsiteX1" fmla="*/ 914400 w 2392621"/>
              <a:gd name="connsiteY1" fmla="*/ 12236 h 828902"/>
              <a:gd name="connsiteX2" fmla="*/ 1499486 w 2392621"/>
              <a:gd name="connsiteY2" fmla="*/ 232867 h 828902"/>
              <a:gd name="connsiteX3" fmla="*/ 2392621 w 2392621"/>
              <a:gd name="connsiteY3" fmla="*/ 828902 h 828902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9486" h="621836">
                <a:moveTo>
                  <a:pt x="0" y="621836"/>
                </a:moveTo>
                <a:cubicBezTo>
                  <a:pt x="262466" y="312198"/>
                  <a:pt x="485860" y="46386"/>
                  <a:pt x="914400" y="12236"/>
                </a:cubicBezTo>
                <a:cubicBezTo>
                  <a:pt x="1149428" y="0"/>
                  <a:pt x="1268002" y="61695"/>
                  <a:pt x="1499486" y="232867"/>
                </a:cubicBez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6545938" y="4905817"/>
            <a:ext cx="1146629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18" name="Rechteck 17"/>
          <p:cNvSpPr/>
          <p:nvPr/>
        </p:nvSpPr>
        <p:spPr bwMode="auto">
          <a:xfrm>
            <a:off x="3897079" y="4898561"/>
            <a:ext cx="1415147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/>
              <a:t>Vel</a:t>
            </a:r>
            <a:r>
              <a:rPr lang="de-CH" sz="2000" dirty="0" smtClean="0"/>
              <a:t> </a:t>
            </a:r>
            <a:r>
              <a:rPr lang="de-CH" sz="2000" dirty="0" err="1" smtClean="0"/>
              <a:t>Control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1393370" y="4905818"/>
            <a:ext cx="1262743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Trajectory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20" name="Gerade Verbindung mit Pfeil 19"/>
          <p:cNvCxnSpPr>
            <a:stCxn id="23" idx="3"/>
            <a:endCxn id="18" idx="1"/>
          </p:cNvCxnSpPr>
          <p:nvPr/>
        </p:nvCxnSpPr>
        <p:spPr bwMode="auto">
          <a:xfrm flipV="1">
            <a:off x="2656113" y="5188847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cxnSp>
        <p:nvCxnSpPr>
          <p:cNvPr id="24" name="Gerade Verbindung mit Pfeil 23"/>
          <p:cNvCxnSpPr/>
          <p:nvPr/>
        </p:nvCxnSpPr>
        <p:spPr bwMode="auto">
          <a:xfrm flipV="1">
            <a:off x="5319485" y="5181590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graphicFrame>
        <p:nvGraphicFramePr>
          <p:cNvPr id="21506" name="Object 2"/>
          <p:cNvGraphicFramePr>
            <a:graphicFrameLocks noChangeAspect="1"/>
          </p:cNvGraphicFramePr>
          <p:nvPr/>
        </p:nvGraphicFramePr>
        <p:xfrm>
          <a:off x="5538788" y="3629025"/>
          <a:ext cx="2486025" cy="681038"/>
        </p:xfrm>
        <a:graphic>
          <a:graphicData uri="http://schemas.openxmlformats.org/presentationml/2006/ole">
            <p:oleObj spid="_x0000_s22636" name="Equation" r:id="rId3" imgW="1434710" imgH="393539" progId="Equation.3">
              <p:embed/>
            </p:oleObj>
          </a:graphicData>
        </a:graphic>
      </p:graphicFrame>
      <p:graphicFrame>
        <p:nvGraphicFramePr>
          <p:cNvPr id="21507" name="Object 3"/>
          <p:cNvGraphicFramePr>
            <a:graphicFrameLocks noChangeAspect="1"/>
          </p:cNvGraphicFramePr>
          <p:nvPr/>
        </p:nvGraphicFramePr>
        <p:xfrm>
          <a:off x="5607050" y="4807075"/>
          <a:ext cx="549275" cy="354012"/>
        </p:xfrm>
        <a:graphic>
          <a:graphicData uri="http://schemas.openxmlformats.org/presentationml/2006/ole">
            <p:oleObj spid="_x0000_s22637" name="Equation" r:id="rId4" imgW="317095" imgH="203139" progId="Equation.3">
              <p:embed/>
            </p:oleObj>
          </a:graphicData>
        </a:graphic>
      </p:graphicFrame>
      <p:graphicFrame>
        <p:nvGraphicFramePr>
          <p:cNvPr id="21508" name="Object 4"/>
          <p:cNvGraphicFramePr>
            <a:graphicFrameLocks noChangeAspect="1"/>
          </p:cNvGraphicFramePr>
          <p:nvPr/>
        </p:nvGraphicFramePr>
        <p:xfrm>
          <a:off x="1443497" y="2911632"/>
          <a:ext cx="463550" cy="352425"/>
        </p:xfrm>
        <a:graphic>
          <a:graphicData uri="http://schemas.openxmlformats.org/presentationml/2006/ole">
            <p:oleObj spid="_x0000_s22638" name="Equation" r:id="rId5" imgW="266287" imgH="203017" progId="Equation.3">
              <p:embed/>
            </p:oleObj>
          </a:graphicData>
        </a:graphic>
      </p:graphicFrame>
      <p:graphicFrame>
        <p:nvGraphicFramePr>
          <p:cNvPr id="21509" name="Object 5"/>
          <p:cNvGraphicFramePr>
            <a:graphicFrameLocks noChangeAspect="1"/>
          </p:cNvGraphicFramePr>
          <p:nvPr/>
        </p:nvGraphicFramePr>
        <p:xfrm>
          <a:off x="2458129" y="3511097"/>
          <a:ext cx="661987" cy="395288"/>
        </p:xfrm>
        <a:graphic>
          <a:graphicData uri="http://schemas.openxmlformats.org/presentationml/2006/ole">
            <p:oleObj spid="_x0000_s22639" name="Equation" r:id="rId6" imgW="380862" imgH="228738" progId="Equation.3">
              <p:embed/>
            </p:oleObj>
          </a:graphicData>
        </a:graphic>
      </p:graphicFrame>
      <p:graphicFrame>
        <p:nvGraphicFramePr>
          <p:cNvPr id="22538" name="Object 10"/>
          <p:cNvGraphicFramePr>
            <a:graphicFrameLocks noChangeAspect="1"/>
          </p:cNvGraphicFramePr>
          <p:nvPr/>
        </p:nvGraphicFramePr>
        <p:xfrm>
          <a:off x="2986768" y="3132591"/>
          <a:ext cx="1257300" cy="395287"/>
        </p:xfrm>
        <a:graphic>
          <a:graphicData uri="http://schemas.openxmlformats.org/presentationml/2006/ole">
            <p:oleObj spid="_x0000_s22640" name="Equation" r:id="rId7" imgW="723693" imgH="228738" progId="Equation.3">
              <p:embed/>
            </p:oleObj>
          </a:graphicData>
        </a:graphic>
      </p:graphicFrame>
      <p:grpSp>
        <p:nvGrpSpPr>
          <p:cNvPr id="38" name="Gruppieren 37"/>
          <p:cNvGrpSpPr/>
          <p:nvPr/>
        </p:nvGrpSpPr>
        <p:grpSpPr>
          <a:xfrm>
            <a:off x="1846727" y="2983382"/>
            <a:ext cx="587823" cy="566065"/>
            <a:chOff x="1204690" y="3091544"/>
            <a:chExt cx="587823" cy="566065"/>
          </a:xfrm>
        </p:grpSpPr>
        <p:sp>
          <p:nvSpPr>
            <p:cNvPr id="37" name="Ellipse 36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6" name="Ellipse 35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27" name="Ellipse 26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/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Ellipse 34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39" name="Freihandform 38"/>
          <p:cNvSpPr/>
          <p:nvPr/>
        </p:nvSpPr>
        <p:spPr bwMode="auto">
          <a:xfrm>
            <a:off x="2401294" y="3200129"/>
            <a:ext cx="477272" cy="454694"/>
          </a:xfrm>
          <a:custGeom>
            <a:avLst/>
            <a:gdLst>
              <a:gd name="connsiteX0" fmla="*/ 0 w 485029"/>
              <a:gd name="connsiteY0" fmla="*/ 413468 h 413468"/>
              <a:gd name="connsiteX1" fmla="*/ 222636 w 485029"/>
              <a:gd name="connsiteY1" fmla="*/ 206734 h 413468"/>
              <a:gd name="connsiteX2" fmla="*/ 485029 w 485029"/>
              <a:gd name="connsiteY2" fmla="*/ 0 h 413468"/>
              <a:gd name="connsiteX0" fmla="*/ 0 w 485029"/>
              <a:gd name="connsiteY0" fmla="*/ 413468 h 413468"/>
              <a:gd name="connsiteX1" fmla="*/ 150180 w 485029"/>
              <a:gd name="connsiteY1" fmla="*/ 262469 h 413468"/>
              <a:gd name="connsiteX2" fmla="*/ 485029 w 485029"/>
              <a:gd name="connsiteY2" fmla="*/ 0 h 413468"/>
              <a:gd name="connsiteX0" fmla="*/ 0 w 334545"/>
              <a:gd name="connsiteY0" fmla="*/ 318719 h 318719"/>
              <a:gd name="connsiteX1" fmla="*/ 150180 w 334545"/>
              <a:gd name="connsiteY1" fmla="*/ 167720 h 318719"/>
              <a:gd name="connsiteX2" fmla="*/ 334545 w 334545"/>
              <a:gd name="connsiteY2" fmla="*/ 0 h 318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4545" h="318719">
                <a:moveTo>
                  <a:pt x="0" y="318719"/>
                </a:moveTo>
                <a:cubicBezTo>
                  <a:pt x="70899" y="249807"/>
                  <a:pt x="94423" y="220840"/>
                  <a:pt x="150180" y="167720"/>
                </a:cubicBezTo>
                <a:cubicBezTo>
                  <a:pt x="205937" y="114600"/>
                  <a:pt x="243767" y="68911"/>
                  <a:pt x="334545" y="0"/>
                </a:cubicBezTo>
              </a:path>
            </a:pathLst>
          </a:cu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8" name="Ellipse 27"/>
          <p:cNvSpPr/>
          <p:nvPr/>
        </p:nvSpPr>
        <p:spPr bwMode="auto">
          <a:xfrm>
            <a:off x="2828883" y="3141357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6" name="Ellipse 25"/>
          <p:cNvSpPr/>
          <p:nvPr/>
        </p:nvSpPr>
        <p:spPr bwMode="auto">
          <a:xfrm>
            <a:off x="2388985" y="3561572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pSp>
        <p:nvGrpSpPr>
          <p:cNvPr id="45" name="Gruppieren 44"/>
          <p:cNvGrpSpPr/>
          <p:nvPr/>
        </p:nvGrpSpPr>
        <p:grpSpPr>
          <a:xfrm>
            <a:off x="4587902" y="5473200"/>
            <a:ext cx="2509141" cy="657256"/>
            <a:chOff x="4572000" y="5471875"/>
            <a:chExt cx="2627086" cy="478983"/>
          </a:xfrm>
        </p:grpSpPr>
        <p:cxnSp>
          <p:nvCxnSpPr>
            <p:cNvPr id="46" name="Gerade Verbindung 45"/>
            <p:cNvCxnSpPr/>
            <p:nvPr/>
          </p:nvCxnSpPr>
          <p:spPr bwMode="auto">
            <a:xfrm>
              <a:off x="7191767" y="5524681"/>
              <a:ext cx="1719" cy="42491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Gerade Verbindung 46"/>
            <p:cNvCxnSpPr/>
            <p:nvPr/>
          </p:nvCxnSpPr>
          <p:spPr bwMode="auto">
            <a:xfrm flipV="1">
              <a:off x="4579255" y="5471875"/>
              <a:ext cx="2" cy="45721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48" name="Gerade Verbindung 47"/>
            <p:cNvCxnSpPr/>
            <p:nvPr/>
          </p:nvCxnSpPr>
          <p:spPr bwMode="auto">
            <a:xfrm>
              <a:off x="4572000" y="5936343"/>
              <a:ext cx="2627086" cy="14515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22540" name="Object 12"/>
          <p:cNvGraphicFramePr>
            <a:graphicFrameLocks noChangeAspect="1"/>
          </p:cNvGraphicFramePr>
          <p:nvPr/>
        </p:nvGraphicFramePr>
        <p:xfrm>
          <a:off x="1531717" y="5655891"/>
          <a:ext cx="463550" cy="352425"/>
        </p:xfrm>
        <a:graphic>
          <a:graphicData uri="http://schemas.openxmlformats.org/presentationml/2006/ole">
            <p:oleObj spid="_x0000_s22641" name="Equation" r:id="rId8" imgW="266287" imgH="203017" progId="Equation.3">
              <p:embed/>
            </p:oleObj>
          </a:graphicData>
        </a:graphic>
      </p:graphicFrame>
      <p:graphicFrame>
        <p:nvGraphicFramePr>
          <p:cNvPr id="22541" name="Object 13"/>
          <p:cNvGraphicFramePr>
            <a:graphicFrameLocks noChangeAspect="1"/>
          </p:cNvGraphicFramePr>
          <p:nvPr/>
        </p:nvGraphicFramePr>
        <p:xfrm>
          <a:off x="4077570" y="5601819"/>
          <a:ext cx="463550" cy="352425"/>
        </p:xfrm>
        <a:graphic>
          <a:graphicData uri="http://schemas.openxmlformats.org/presentationml/2006/ole">
            <p:oleObj spid="_x0000_s22642" name="Equation" r:id="rId9" imgW="266287" imgH="203017" progId="Equation.3">
              <p:embed/>
            </p:oleObj>
          </a:graphicData>
        </a:graphic>
      </p:graphicFrame>
      <p:graphicFrame>
        <p:nvGraphicFramePr>
          <p:cNvPr id="22542" name="Object 14"/>
          <p:cNvGraphicFramePr>
            <a:graphicFrameLocks noChangeAspect="1"/>
          </p:cNvGraphicFramePr>
          <p:nvPr/>
        </p:nvGraphicFramePr>
        <p:xfrm>
          <a:off x="2902557" y="4747538"/>
          <a:ext cx="627823" cy="397621"/>
        </p:xfrm>
        <a:graphic>
          <a:graphicData uri="http://schemas.openxmlformats.org/presentationml/2006/ole">
            <p:oleObj spid="_x0000_s22643" name="Equation" r:id="rId10" imgW="380633" imgH="241269" progId="Equation.3">
              <p:embed/>
            </p:oleObj>
          </a:graphicData>
        </a:graphic>
      </p:graphicFrame>
      <p:grpSp>
        <p:nvGrpSpPr>
          <p:cNvPr id="50" name="Gruppieren 30"/>
          <p:cNvGrpSpPr/>
          <p:nvPr/>
        </p:nvGrpSpPr>
        <p:grpSpPr>
          <a:xfrm>
            <a:off x="1988458" y="5487777"/>
            <a:ext cx="5326744" cy="960730"/>
            <a:chOff x="4572000" y="5471875"/>
            <a:chExt cx="2634953" cy="478983"/>
          </a:xfrm>
        </p:grpSpPr>
        <p:cxnSp>
          <p:nvCxnSpPr>
            <p:cNvPr id="51" name="Gerade Verbindung 50"/>
            <p:cNvCxnSpPr/>
            <p:nvPr/>
          </p:nvCxnSpPr>
          <p:spPr bwMode="auto">
            <a:xfrm>
              <a:off x="7203542" y="5494488"/>
              <a:ext cx="3411" cy="456370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2" name="Gerade Verbindung 51"/>
            <p:cNvCxnSpPr/>
            <p:nvPr/>
          </p:nvCxnSpPr>
          <p:spPr bwMode="auto">
            <a:xfrm flipV="1">
              <a:off x="4575620" y="5471875"/>
              <a:ext cx="3636" cy="463126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3" name="Gerade Verbindung 52"/>
            <p:cNvCxnSpPr/>
            <p:nvPr/>
          </p:nvCxnSpPr>
          <p:spPr bwMode="auto">
            <a:xfrm>
              <a:off x="4572000" y="5936343"/>
              <a:ext cx="2631019" cy="1055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60" name="Gerade Verbindung mit Pfeil 59"/>
          <p:cNvCxnSpPr/>
          <p:nvPr/>
        </p:nvCxnSpPr>
        <p:spPr bwMode="auto">
          <a:xfrm flipV="1">
            <a:off x="2148114" y="3178630"/>
            <a:ext cx="653143" cy="145141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lg" len="med"/>
            <a:tailEnd type="arrow"/>
          </a:ln>
          <a:effectLst/>
        </p:spPr>
      </p:cxnSp>
      <p:graphicFrame>
        <p:nvGraphicFramePr>
          <p:cNvPr id="22543" name="Object 15"/>
          <p:cNvGraphicFramePr>
            <a:graphicFrameLocks noChangeAspect="1"/>
          </p:cNvGraphicFramePr>
          <p:nvPr/>
        </p:nvGraphicFramePr>
        <p:xfrm>
          <a:off x="2290537" y="2743427"/>
          <a:ext cx="628650" cy="396875"/>
        </p:xfrm>
        <a:graphic>
          <a:graphicData uri="http://schemas.openxmlformats.org/presentationml/2006/ole">
            <p:oleObj spid="_x0000_s22644" name="Equation" r:id="rId11" imgW="380633" imgH="241269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/>
          <p:cNvSpPr/>
          <p:nvPr/>
        </p:nvSpPr>
        <p:spPr bwMode="auto">
          <a:xfrm>
            <a:off x="6611254" y="4971133"/>
            <a:ext cx="1146629" cy="580571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Trajectory-Control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93486" y="1135745"/>
            <a:ext cx="80554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3 different </a:t>
            </a:r>
            <a:r>
              <a:rPr lang="de-DE" dirty="0" err="1" smtClean="0">
                <a:latin typeface="ETH Light" pitchFamily="2" charset="0"/>
              </a:rPr>
              <a:t>approaches</a:t>
            </a:r>
            <a:r>
              <a:rPr lang="de-DE" dirty="0" smtClean="0">
                <a:latin typeface="ETH Light" pitchFamily="2" charset="0"/>
              </a:rPr>
              <a:t>:	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Following</a:t>
            </a:r>
            <a:r>
              <a:rPr lang="de-DE" dirty="0" smtClean="0">
                <a:latin typeface="ETH Light" pitchFamily="2" charset="0"/>
              </a:rPr>
              <a:t>		Pure </a:t>
            </a:r>
            <a:r>
              <a:rPr lang="de-DE" dirty="0" err="1" smtClean="0">
                <a:latin typeface="ETH Light" pitchFamily="2" charset="0"/>
              </a:rPr>
              <a:t>Pursuit</a:t>
            </a:r>
            <a:r>
              <a:rPr lang="de-DE" dirty="0" smtClean="0">
                <a:latin typeface="ETH Light" pitchFamily="2" charset="0"/>
              </a:rPr>
              <a:t>		Cross Track</a:t>
            </a:r>
          </a:p>
          <a:p>
            <a:r>
              <a:rPr lang="de-DE" dirty="0" smtClean="0">
                <a:latin typeface="ETH Light" pitchFamily="2" charset="0"/>
              </a:rPr>
              <a:t>										(</a:t>
            </a:r>
            <a:r>
              <a:rPr lang="de-DE" i="1" dirty="0" err="1" smtClean="0">
                <a:latin typeface="ETH Light" pitchFamily="2" charset="0"/>
              </a:rPr>
              <a:t>Lookahead</a:t>
            </a:r>
            <a:r>
              <a:rPr lang="de-DE" dirty="0" smtClean="0">
                <a:latin typeface="ETH Light" pitchFamily="2" charset="0"/>
              </a:rPr>
              <a:t>)		(</a:t>
            </a:r>
            <a:r>
              <a:rPr lang="de-DE" i="1" dirty="0" err="1" smtClean="0">
                <a:latin typeface="ETH Light" pitchFamily="2" charset="0"/>
              </a:rPr>
              <a:t>Closest</a:t>
            </a:r>
            <a:r>
              <a:rPr lang="de-DE" i="1" dirty="0" smtClean="0">
                <a:latin typeface="ETH Light" pitchFamily="2" charset="0"/>
              </a:rPr>
              <a:t> Point</a:t>
            </a:r>
            <a:r>
              <a:rPr lang="de-DE" dirty="0" smtClean="0">
                <a:latin typeface="ETH Light" pitchFamily="2" charset="0"/>
              </a:rPr>
              <a:t>)</a:t>
            </a:r>
          </a:p>
          <a:p>
            <a:endParaRPr lang="de-DE" dirty="0">
              <a:latin typeface="ETH Light" pitchFamily="2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6546951" y="1088571"/>
            <a:ext cx="2002973" cy="856343"/>
          </a:xfrm>
          <a:prstGeom prst="rect">
            <a:avLst/>
          </a:prstGeom>
          <a:noFill/>
          <a:ln>
            <a:solidFill>
              <a:srgbClr val="00B05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6" name="Freihandform 15"/>
          <p:cNvSpPr/>
          <p:nvPr/>
        </p:nvSpPr>
        <p:spPr bwMode="auto">
          <a:xfrm>
            <a:off x="2148114" y="2262085"/>
            <a:ext cx="4570738" cy="1609506"/>
          </a:xfrm>
          <a:custGeom>
            <a:avLst/>
            <a:gdLst>
              <a:gd name="connsiteX0" fmla="*/ 0 w 2336800"/>
              <a:gd name="connsiteY0" fmla="*/ 619276 h 677333"/>
              <a:gd name="connsiteX1" fmla="*/ 914400 w 2336800"/>
              <a:gd name="connsiteY1" fmla="*/ 9676 h 677333"/>
              <a:gd name="connsiteX2" fmla="*/ 2336800 w 2336800"/>
              <a:gd name="connsiteY2" fmla="*/ 677333 h 677333"/>
              <a:gd name="connsiteX3" fmla="*/ 2336800 w 2336800"/>
              <a:gd name="connsiteY3" fmla="*/ 677333 h 677333"/>
              <a:gd name="connsiteX0" fmla="*/ 0 w 2583170"/>
              <a:gd name="connsiteY0" fmla="*/ 619276 h 826342"/>
              <a:gd name="connsiteX1" fmla="*/ 914400 w 2583170"/>
              <a:gd name="connsiteY1" fmla="*/ 9676 h 826342"/>
              <a:gd name="connsiteX2" fmla="*/ 2336800 w 2583170"/>
              <a:gd name="connsiteY2" fmla="*/ 677333 h 826342"/>
              <a:gd name="connsiteX3" fmla="*/ 2392621 w 2583170"/>
              <a:gd name="connsiteY3" fmla="*/ 826342 h 826342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21836 h 828902"/>
              <a:gd name="connsiteX1" fmla="*/ 914400 w 2392621"/>
              <a:gd name="connsiteY1" fmla="*/ 12236 h 828902"/>
              <a:gd name="connsiteX2" fmla="*/ 1499486 w 2392621"/>
              <a:gd name="connsiteY2" fmla="*/ 232867 h 828902"/>
              <a:gd name="connsiteX3" fmla="*/ 2392621 w 2392621"/>
              <a:gd name="connsiteY3" fmla="*/ 828902 h 828902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9486" h="621836">
                <a:moveTo>
                  <a:pt x="0" y="621836"/>
                </a:moveTo>
                <a:cubicBezTo>
                  <a:pt x="262466" y="312198"/>
                  <a:pt x="485860" y="46386"/>
                  <a:pt x="914400" y="12236"/>
                </a:cubicBezTo>
                <a:cubicBezTo>
                  <a:pt x="1149428" y="0"/>
                  <a:pt x="1268002" y="61695"/>
                  <a:pt x="1499486" y="232867"/>
                </a:cubicBez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6545938" y="4905817"/>
            <a:ext cx="1146629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18" name="Rechteck 17"/>
          <p:cNvSpPr/>
          <p:nvPr/>
        </p:nvSpPr>
        <p:spPr bwMode="auto">
          <a:xfrm>
            <a:off x="3897079" y="4898561"/>
            <a:ext cx="1415147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/>
              <a:t>Pos </a:t>
            </a:r>
            <a:r>
              <a:rPr lang="de-CH" sz="2000" dirty="0" err="1" smtClean="0"/>
              <a:t>Control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1393370" y="4905818"/>
            <a:ext cx="1262743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Trajectory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20" name="Gerade Verbindung mit Pfeil 19"/>
          <p:cNvCxnSpPr>
            <a:stCxn id="23" idx="3"/>
            <a:endCxn id="18" idx="1"/>
          </p:cNvCxnSpPr>
          <p:nvPr/>
        </p:nvCxnSpPr>
        <p:spPr bwMode="auto">
          <a:xfrm flipV="1">
            <a:off x="2656113" y="5188847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cxnSp>
        <p:nvCxnSpPr>
          <p:cNvPr id="24" name="Gerade Verbindung mit Pfeil 23"/>
          <p:cNvCxnSpPr/>
          <p:nvPr/>
        </p:nvCxnSpPr>
        <p:spPr bwMode="auto">
          <a:xfrm flipV="1">
            <a:off x="5319485" y="5181590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graphicFrame>
        <p:nvGraphicFramePr>
          <p:cNvPr id="21507" name="Object 3"/>
          <p:cNvGraphicFramePr>
            <a:graphicFrameLocks noChangeAspect="1"/>
          </p:cNvGraphicFramePr>
          <p:nvPr/>
        </p:nvGraphicFramePr>
        <p:xfrm>
          <a:off x="5607050" y="4807075"/>
          <a:ext cx="549275" cy="354012"/>
        </p:xfrm>
        <a:graphic>
          <a:graphicData uri="http://schemas.openxmlformats.org/presentationml/2006/ole">
            <p:oleObj spid="_x0000_s23626" name="Equation" r:id="rId3" imgW="317095" imgH="203139" progId="Equation.3">
              <p:embed/>
            </p:oleObj>
          </a:graphicData>
        </a:graphic>
      </p:graphicFrame>
      <p:graphicFrame>
        <p:nvGraphicFramePr>
          <p:cNvPr id="21508" name="Object 4"/>
          <p:cNvGraphicFramePr>
            <a:graphicFrameLocks noChangeAspect="1"/>
          </p:cNvGraphicFramePr>
          <p:nvPr/>
        </p:nvGraphicFramePr>
        <p:xfrm>
          <a:off x="1443497" y="2911632"/>
          <a:ext cx="463550" cy="352425"/>
        </p:xfrm>
        <a:graphic>
          <a:graphicData uri="http://schemas.openxmlformats.org/presentationml/2006/ole">
            <p:oleObj spid="_x0000_s23627" name="Equation" r:id="rId4" imgW="266287" imgH="203017" progId="Equation.3">
              <p:embed/>
            </p:oleObj>
          </a:graphicData>
        </a:graphic>
      </p:graphicFrame>
      <p:graphicFrame>
        <p:nvGraphicFramePr>
          <p:cNvPr id="21509" name="Object 5"/>
          <p:cNvGraphicFramePr>
            <a:graphicFrameLocks noChangeAspect="1"/>
          </p:cNvGraphicFramePr>
          <p:nvPr/>
        </p:nvGraphicFramePr>
        <p:xfrm>
          <a:off x="2458129" y="3511097"/>
          <a:ext cx="661987" cy="395288"/>
        </p:xfrm>
        <a:graphic>
          <a:graphicData uri="http://schemas.openxmlformats.org/presentationml/2006/ole">
            <p:oleObj spid="_x0000_s23628" name="Equation" r:id="rId5" imgW="380862" imgH="228738" progId="Equation.3">
              <p:embed/>
            </p:oleObj>
          </a:graphicData>
        </a:graphic>
      </p:graphicFrame>
      <p:grpSp>
        <p:nvGrpSpPr>
          <p:cNvPr id="6" name="Gruppieren 37"/>
          <p:cNvGrpSpPr/>
          <p:nvPr/>
        </p:nvGrpSpPr>
        <p:grpSpPr>
          <a:xfrm>
            <a:off x="1846727" y="2983382"/>
            <a:ext cx="587823" cy="566065"/>
            <a:chOff x="1204690" y="3091544"/>
            <a:chExt cx="587823" cy="566065"/>
          </a:xfrm>
        </p:grpSpPr>
        <p:sp>
          <p:nvSpPr>
            <p:cNvPr id="37" name="Ellipse 36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6" name="Ellipse 35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27" name="Ellipse 26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/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Ellipse 34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graphicFrame>
        <p:nvGraphicFramePr>
          <p:cNvPr id="22540" name="Object 12"/>
          <p:cNvGraphicFramePr>
            <a:graphicFrameLocks noChangeAspect="1"/>
          </p:cNvGraphicFramePr>
          <p:nvPr/>
        </p:nvGraphicFramePr>
        <p:xfrm>
          <a:off x="1531717" y="5655891"/>
          <a:ext cx="463550" cy="352425"/>
        </p:xfrm>
        <a:graphic>
          <a:graphicData uri="http://schemas.openxmlformats.org/presentationml/2006/ole">
            <p:oleObj spid="_x0000_s23629" name="Equation" r:id="rId6" imgW="266287" imgH="203017" progId="Equation.3">
              <p:embed/>
            </p:oleObj>
          </a:graphicData>
        </a:graphic>
      </p:graphicFrame>
      <p:cxnSp>
        <p:nvCxnSpPr>
          <p:cNvPr id="40" name="Gerade Verbindung 39"/>
          <p:cNvCxnSpPr/>
          <p:nvPr/>
        </p:nvCxnSpPr>
        <p:spPr bwMode="auto">
          <a:xfrm>
            <a:off x="2107096" y="3291840"/>
            <a:ext cx="304664" cy="289127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Ellipse 25"/>
          <p:cNvSpPr/>
          <p:nvPr/>
        </p:nvSpPr>
        <p:spPr bwMode="auto">
          <a:xfrm>
            <a:off x="2388985" y="3561572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aphicFrame>
        <p:nvGraphicFramePr>
          <p:cNvPr id="23562" name="Object 10"/>
          <p:cNvGraphicFramePr>
            <a:graphicFrameLocks noChangeAspect="1"/>
          </p:cNvGraphicFramePr>
          <p:nvPr/>
        </p:nvGraphicFramePr>
        <p:xfrm>
          <a:off x="3797300" y="5516563"/>
          <a:ext cx="706438" cy="792162"/>
        </p:xfrm>
        <a:graphic>
          <a:graphicData uri="http://schemas.openxmlformats.org/presentationml/2006/ole">
            <p:oleObj spid="_x0000_s23630" name="Equation" r:id="rId7" imgW="406216" imgH="456924" progId="Equation.3">
              <p:embed/>
            </p:oleObj>
          </a:graphicData>
        </a:graphic>
      </p:graphicFrame>
      <p:grpSp>
        <p:nvGrpSpPr>
          <p:cNvPr id="49" name="Gruppieren 30"/>
          <p:cNvGrpSpPr/>
          <p:nvPr/>
        </p:nvGrpSpPr>
        <p:grpSpPr>
          <a:xfrm>
            <a:off x="1988458" y="5487777"/>
            <a:ext cx="5326744" cy="960730"/>
            <a:chOff x="4572000" y="5471875"/>
            <a:chExt cx="2634953" cy="478983"/>
          </a:xfrm>
        </p:grpSpPr>
        <p:cxnSp>
          <p:nvCxnSpPr>
            <p:cNvPr id="50" name="Gerade Verbindung 49"/>
            <p:cNvCxnSpPr/>
            <p:nvPr/>
          </p:nvCxnSpPr>
          <p:spPr bwMode="auto">
            <a:xfrm>
              <a:off x="7203542" y="5494488"/>
              <a:ext cx="3411" cy="456370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Gerade Verbindung 50"/>
            <p:cNvCxnSpPr/>
            <p:nvPr/>
          </p:nvCxnSpPr>
          <p:spPr bwMode="auto">
            <a:xfrm flipV="1">
              <a:off x="4575620" y="5471875"/>
              <a:ext cx="3636" cy="463126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2" name="Gerade Verbindung 51"/>
            <p:cNvCxnSpPr/>
            <p:nvPr/>
          </p:nvCxnSpPr>
          <p:spPr bwMode="auto">
            <a:xfrm>
              <a:off x="4572000" y="5936343"/>
              <a:ext cx="2631019" cy="1055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3" name="Gruppieren 52"/>
          <p:cNvGrpSpPr/>
          <p:nvPr/>
        </p:nvGrpSpPr>
        <p:grpSpPr>
          <a:xfrm>
            <a:off x="4587902" y="5473200"/>
            <a:ext cx="2509141" cy="657256"/>
            <a:chOff x="4572000" y="5471875"/>
            <a:chExt cx="2627086" cy="478983"/>
          </a:xfrm>
        </p:grpSpPr>
        <p:cxnSp>
          <p:nvCxnSpPr>
            <p:cNvPr id="54" name="Gerade Verbindung 53"/>
            <p:cNvCxnSpPr/>
            <p:nvPr/>
          </p:nvCxnSpPr>
          <p:spPr bwMode="auto">
            <a:xfrm>
              <a:off x="7191767" y="5524681"/>
              <a:ext cx="1719" cy="42491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" name="Gerade Verbindung 54"/>
            <p:cNvCxnSpPr/>
            <p:nvPr/>
          </p:nvCxnSpPr>
          <p:spPr bwMode="auto">
            <a:xfrm flipV="1">
              <a:off x="4579255" y="5471875"/>
              <a:ext cx="2" cy="45721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6" name="Gerade Verbindung 55"/>
            <p:cNvCxnSpPr/>
            <p:nvPr/>
          </p:nvCxnSpPr>
          <p:spPr bwMode="auto">
            <a:xfrm>
              <a:off x="4572000" y="5936343"/>
              <a:ext cx="2627086" cy="14515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23563" name="Object 11"/>
          <p:cNvGraphicFramePr>
            <a:graphicFrameLocks noChangeAspect="1"/>
          </p:cNvGraphicFramePr>
          <p:nvPr/>
        </p:nvGraphicFramePr>
        <p:xfrm>
          <a:off x="2762250" y="3949700"/>
          <a:ext cx="901700" cy="1235075"/>
        </p:xfrm>
        <a:graphic>
          <a:graphicData uri="http://schemas.openxmlformats.org/presentationml/2006/ole">
            <p:oleObj spid="_x0000_s23631" name="Equation" r:id="rId8" imgW="520861" imgH="711016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3"/>
          </p:nvPr>
        </p:nvSpPr>
        <p:spPr>
          <a:xfrm>
            <a:off x="387350" y="1301735"/>
            <a:ext cx="3204821" cy="4916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 err="1" smtClean="0"/>
              <a:t>Skye‘s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unique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property</a:t>
            </a:r>
            <a:r>
              <a:rPr lang="de-DE" sz="2400" b="1" dirty="0" smtClean="0"/>
              <a:t>: </a:t>
            </a:r>
            <a:r>
              <a:rPr lang="de-DE" sz="2400" dirty="0" smtClean="0"/>
              <a:t>6 </a:t>
            </a:r>
            <a:r>
              <a:rPr lang="de-DE" sz="2400" dirty="0" err="1" smtClean="0"/>
              <a:t>controllable</a:t>
            </a:r>
            <a:r>
              <a:rPr lang="de-DE" sz="2400" dirty="0" smtClean="0"/>
              <a:t> </a:t>
            </a:r>
            <a:r>
              <a:rPr lang="de-DE" sz="2400" dirty="0" err="1" smtClean="0"/>
              <a:t>degrees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freedom</a:t>
            </a:r>
            <a:endParaRPr lang="de-DE" sz="2400" dirty="0" smtClean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 smtClean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 smtClean="0"/>
              <a:t>Develop</a:t>
            </a:r>
            <a:r>
              <a:rPr lang="de-DE" sz="2400" dirty="0" smtClean="0"/>
              <a:t> a </a:t>
            </a:r>
            <a:r>
              <a:rPr lang="de-DE" sz="2400" dirty="0" err="1" smtClean="0"/>
              <a:t>unique</a:t>
            </a:r>
            <a:r>
              <a:rPr lang="de-DE" sz="2400" dirty="0" smtClean="0"/>
              <a:t> HMI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generate</a:t>
            </a:r>
            <a:r>
              <a:rPr lang="de-DE" sz="2400" dirty="0" smtClean="0"/>
              <a:t> </a:t>
            </a:r>
            <a:r>
              <a:rPr lang="de-DE" sz="2400" dirty="0" err="1" smtClean="0"/>
              <a:t>Trajectories</a:t>
            </a:r>
            <a:endParaRPr lang="de-DE" sz="2400" dirty="0"/>
          </a:p>
        </p:txBody>
      </p:sp>
      <p:grpSp>
        <p:nvGrpSpPr>
          <p:cNvPr id="23" name="Gruppierung 22"/>
          <p:cNvGrpSpPr/>
          <p:nvPr/>
        </p:nvGrpSpPr>
        <p:grpSpPr>
          <a:xfrm>
            <a:off x="2386227" y="1432373"/>
            <a:ext cx="6757773" cy="5220779"/>
            <a:chOff x="-494696" y="508355"/>
            <a:chExt cx="10209040" cy="7098177"/>
          </a:xfrm>
        </p:grpSpPr>
        <p:pic>
          <p:nvPicPr>
            <p:cNvPr id="7" name="Inhaltsplatzhalter 5" descr="skye_Iso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85281" y="1142096"/>
              <a:ext cx="5795272" cy="4916488"/>
            </a:xfrm>
            <a:prstGeom prst="rect">
              <a:avLst/>
            </a:prstGeom>
          </p:spPr>
        </p:pic>
        <p:grpSp>
          <p:nvGrpSpPr>
            <p:cNvPr id="8" name="Gruppieren 26"/>
            <p:cNvGrpSpPr/>
            <p:nvPr/>
          </p:nvGrpSpPr>
          <p:grpSpPr>
            <a:xfrm>
              <a:off x="5707283" y="1813936"/>
              <a:ext cx="2732748" cy="2031444"/>
              <a:chOff x="5634712" y="2307419"/>
              <a:chExt cx="2732748" cy="2031444"/>
            </a:xfrm>
            <a:solidFill>
              <a:schemeClr val="bg1"/>
            </a:solidFill>
          </p:grpSpPr>
          <p:cxnSp>
            <p:nvCxnSpPr>
              <p:cNvPr id="9" name="Gerade Verbindung 8"/>
              <p:cNvCxnSpPr>
                <a:endCxn id="10" idx="1"/>
              </p:cNvCxnSpPr>
              <p:nvPr/>
            </p:nvCxnSpPr>
            <p:spPr bwMode="auto">
              <a:xfrm flipV="1">
                <a:off x="5634712" y="2781667"/>
                <a:ext cx="1215600" cy="1557196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" name="Textfeld 9"/>
              <p:cNvSpPr txBox="1"/>
              <p:nvPr/>
            </p:nvSpPr>
            <p:spPr>
              <a:xfrm>
                <a:off x="6850312" y="2307419"/>
                <a:ext cx="1517148" cy="9484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Camera System</a:t>
                </a:r>
                <a:endParaRPr lang="en-US" b="1" dirty="0">
                  <a:latin typeface="ETH Light" pitchFamily="2" charset="0"/>
                </a:endParaRPr>
              </a:p>
            </p:txBody>
          </p:sp>
        </p:grpSp>
        <p:grpSp>
          <p:nvGrpSpPr>
            <p:cNvPr id="11" name="Gruppieren 25"/>
            <p:cNvGrpSpPr/>
            <p:nvPr/>
          </p:nvGrpSpPr>
          <p:grpSpPr>
            <a:xfrm>
              <a:off x="5087087" y="508355"/>
              <a:ext cx="3721188" cy="1156961"/>
              <a:chOff x="5087087" y="668009"/>
              <a:chExt cx="3721188" cy="1156961"/>
            </a:xfrm>
          </p:grpSpPr>
          <p:cxnSp>
            <p:nvCxnSpPr>
              <p:cNvPr id="12" name="Gerade Verbindung 11"/>
              <p:cNvCxnSpPr>
                <a:endCxn id="13" idx="1"/>
              </p:cNvCxnSpPr>
              <p:nvPr/>
            </p:nvCxnSpPr>
            <p:spPr bwMode="auto">
              <a:xfrm flipV="1">
                <a:off x="5087087" y="1142257"/>
                <a:ext cx="1872860" cy="682713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3" name="Textfeld 12"/>
              <p:cNvSpPr txBox="1"/>
              <p:nvPr/>
            </p:nvSpPr>
            <p:spPr>
              <a:xfrm>
                <a:off x="6959946" y="668009"/>
                <a:ext cx="1848329" cy="9484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Motor Platform</a:t>
                </a:r>
                <a:endParaRPr lang="en-US" b="1" dirty="0">
                  <a:latin typeface="ETH Light" pitchFamily="2" charset="0"/>
                </a:endParaRPr>
              </a:p>
            </p:txBody>
          </p:sp>
        </p:grpSp>
        <p:grpSp>
          <p:nvGrpSpPr>
            <p:cNvPr id="14" name="Gruppieren 27"/>
            <p:cNvGrpSpPr/>
            <p:nvPr/>
          </p:nvGrpSpPr>
          <p:grpSpPr>
            <a:xfrm>
              <a:off x="5776686" y="2866573"/>
              <a:ext cx="3937658" cy="2726920"/>
              <a:chOff x="5704115" y="3577770"/>
              <a:chExt cx="3937658" cy="2726920"/>
            </a:xfrm>
          </p:grpSpPr>
          <p:cxnSp>
            <p:nvCxnSpPr>
              <p:cNvPr id="15" name="Gerade Verbindung 14"/>
              <p:cNvCxnSpPr>
                <a:endCxn id="16" idx="1"/>
              </p:cNvCxnSpPr>
              <p:nvPr/>
            </p:nvCxnSpPr>
            <p:spPr bwMode="auto">
              <a:xfrm>
                <a:off x="5704115" y="4833255"/>
                <a:ext cx="1403568" cy="107975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6" name="Textfeld 15"/>
              <p:cNvSpPr txBox="1"/>
              <p:nvPr/>
            </p:nvSpPr>
            <p:spPr>
              <a:xfrm>
                <a:off x="7107683" y="3577770"/>
                <a:ext cx="2534090" cy="27269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Control Unit</a:t>
                </a:r>
              </a:p>
              <a:p>
                <a:r>
                  <a:rPr lang="en-US" i="1" dirty="0" smtClean="0">
                    <a:latin typeface="ETH Light" pitchFamily="2" charset="0"/>
                  </a:rPr>
                  <a:t>Accelerometer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Gyroscope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err="1" smtClean="0">
                    <a:latin typeface="ETH Light" pitchFamily="2" charset="0"/>
                  </a:rPr>
                  <a:t>Magnetoscope</a:t>
                </a:r>
                <a:r>
                  <a:rPr lang="en-US" i="1" dirty="0" smtClean="0">
                    <a:latin typeface="ETH Light" pitchFamily="2" charset="0"/>
                  </a:rPr>
                  <a:t/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Barometer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GPS</a:t>
                </a:r>
                <a:endParaRPr lang="en-US" i="1" dirty="0">
                  <a:latin typeface="ETH Light" pitchFamily="2" charset="0"/>
                </a:endParaRPr>
              </a:p>
            </p:txBody>
          </p:sp>
        </p:grpSp>
        <p:grpSp>
          <p:nvGrpSpPr>
            <p:cNvPr id="17" name="Gruppieren 29"/>
            <p:cNvGrpSpPr/>
            <p:nvPr/>
          </p:nvGrpSpPr>
          <p:grpSpPr>
            <a:xfrm>
              <a:off x="5552234" y="4560441"/>
              <a:ext cx="3507996" cy="3046091"/>
              <a:chOff x="6531949" y="3014670"/>
              <a:chExt cx="3507996" cy="3046091"/>
            </a:xfrm>
          </p:grpSpPr>
          <p:cxnSp>
            <p:nvCxnSpPr>
              <p:cNvPr id="18" name="Gerade Verbindung 17"/>
              <p:cNvCxnSpPr>
                <a:endCxn id="19" idx="1"/>
              </p:cNvCxnSpPr>
              <p:nvPr/>
            </p:nvCxnSpPr>
            <p:spPr bwMode="auto">
              <a:xfrm>
                <a:off x="6531949" y="3014670"/>
                <a:ext cx="852774" cy="2101083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9" name="Textfeld 18"/>
              <p:cNvSpPr txBox="1"/>
              <p:nvPr/>
            </p:nvSpPr>
            <p:spPr>
              <a:xfrm>
                <a:off x="7384723" y="4170747"/>
                <a:ext cx="2655222" cy="18900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Communication</a:t>
                </a:r>
              </a:p>
              <a:p>
                <a:r>
                  <a:rPr lang="en-US" i="1" dirty="0" err="1" smtClean="0">
                    <a:latin typeface="ETH Light" pitchFamily="2" charset="0"/>
                  </a:rPr>
                  <a:t>Xbee</a:t>
                </a:r>
                <a:r>
                  <a:rPr lang="en-US" i="1" dirty="0" smtClean="0">
                    <a:latin typeface="ETH Light" pitchFamily="2" charset="0"/>
                  </a:rPr>
                  <a:t> 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2.4 GHz </a:t>
                </a:r>
                <a:r>
                  <a:rPr lang="en-US" i="1" dirty="0" err="1" smtClean="0">
                    <a:latin typeface="ETH Light" pitchFamily="2" charset="0"/>
                  </a:rPr>
                  <a:t>Fasst</a:t>
                </a:r>
                <a:r>
                  <a:rPr lang="en-US" i="1" dirty="0" smtClean="0">
                    <a:latin typeface="ETH Light" pitchFamily="2" charset="0"/>
                  </a:rPr>
                  <a:t/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err="1" smtClean="0">
                    <a:latin typeface="ETH Light" pitchFamily="2" charset="0"/>
                  </a:rPr>
                  <a:t>WiFi</a:t>
                </a:r>
                <a:endParaRPr lang="en-US" i="1" dirty="0" smtClean="0">
                  <a:latin typeface="ETH Light" pitchFamily="2" charset="0"/>
                </a:endParaRPr>
              </a:p>
            </p:txBody>
          </p:sp>
        </p:grpSp>
        <p:grpSp>
          <p:nvGrpSpPr>
            <p:cNvPr id="20" name="Gruppieren 38"/>
            <p:cNvGrpSpPr/>
            <p:nvPr/>
          </p:nvGrpSpPr>
          <p:grpSpPr>
            <a:xfrm>
              <a:off x="-494696" y="4279607"/>
              <a:ext cx="3018973" cy="2265052"/>
              <a:chOff x="5441647" y="1006632"/>
              <a:chExt cx="3018973" cy="2265052"/>
            </a:xfrm>
            <a:solidFill>
              <a:schemeClr val="bg1"/>
            </a:solidFill>
          </p:grpSpPr>
          <p:sp>
            <p:nvSpPr>
              <p:cNvPr id="21" name="Textfeld 20"/>
              <p:cNvSpPr txBox="1"/>
              <p:nvPr/>
            </p:nvSpPr>
            <p:spPr>
              <a:xfrm>
                <a:off x="5441647" y="2218577"/>
                <a:ext cx="2868417" cy="105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Spherical Hull</a:t>
                </a:r>
              </a:p>
              <a:p>
                <a:r>
                  <a:rPr lang="en-US" i="1" dirty="0" smtClean="0">
                    <a:latin typeface="ETH Light" pitchFamily="2" charset="0"/>
                  </a:rPr>
                  <a:t>Filled with Helium</a:t>
                </a:r>
                <a:endParaRPr lang="en-US" i="1" dirty="0">
                  <a:latin typeface="ETH Light" pitchFamily="2" charset="0"/>
                </a:endParaRPr>
              </a:p>
            </p:txBody>
          </p:sp>
          <p:cxnSp>
            <p:nvCxnSpPr>
              <p:cNvPr id="22" name="Gerade Verbindung 21"/>
              <p:cNvCxnSpPr>
                <a:endCxn id="21" idx="0"/>
              </p:cNvCxnSpPr>
              <p:nvPr/>
            </p:nvCxnSpPr>
            <p:spPr bwMode="auto">
              <a:xfrm flipH="1">
                <a:off x="6875854" y="1006632"/>
                <a:ext cx="1584766" cy="1211946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40" name="Pfeil nach unten 39"/>
          <p:cNvSpPr/>
          <p:nvPr/>
        </p:nvSpPr>
        <p:spPr bwMode="auto">
          <a:xfrm>
            <a:off x="1103309" y="3065816"/>
            <a:ext cx="872385" cy="949248"/>
          </a:xfrm>
          <a:prstGeom prst="downArrow">
            <a:avLst/>
          </a:prstGeom>
          <a:solidFill>
            <a:srgbClr val="3FC5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66772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Absolute </a:t>
            </a:r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93825" y="1209077"/>
            <a:ext cx="3726726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800" dirty="0" smtClean="0">
                <a:latin typeface="ETH Light" pitchFamily="2" charset="0"/>
              </a:rPr>
              <a:t>J1: </a:t>
            </a:r>
            <a:r>
              <a:rPr lang="de-DE" sz="1800" dirty="0" err="1" smtClean="0">
                <a:latin typeface="ETH Light" pitchFamily="2" charset="0"/>
              </a:rPr>
              <a:t>Average</a:t>
            </a:r>
            <a:r>
              <a:rPr lang="de-DE" sz="1800" dirty="0" smtClean="0">
                <a:latin typeface="ETH Light" pitchFamily="2" charset="0"/>
              </a:rPr>
              <a:t> Deviation		0.01 m</a:t>
            </a:r>
          </a:p>
          <a:p>
            <a:r>
              <a:rPr lang="de-DE" sz="1800" dirty="0" smtClean="0">
                <a:latin typeface="ETH Light" pitchFamily="2" charset="0"/>
              </a:rPr>
              <a:t>J2: </a:t>
            </a:r>
            <a:r>
              <a:rPr lang="de-DE" sz="1800" dirty="0" err="1" smtClean="0">
                <a:latin typeface="ETH Light" pitchFamily="2" charset="0"/>
              </a:rPr>
              <a:t>Average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Acceleration</a:t>
            </a:r>
            <a:r>
              <a:rPr lang="de-DE" sz="1800" dirty="0" smtClean="0">
                <a:latin typeface="ETH Light" pitchFamily="2" charset="0"/>
              </a:rPr>
              <a:t>	</a:t>
            </a:r>
            <a:r>
              <a:rPr lang="de-DE" sz="1800" dirty="0" smtClean="0">
                <a:latin typeface="ETH Light" pitchFamily="2" charset="0"/>
              </a:rPr>
              <a:t>0.1 m/s</a:t>
            </a:r>
            <a:r>
              <a:rPr lang="de-DE" sz="1800" baseline="30000" dirty="0" smtClean="0">
                <a:latin typeface="ETH Light" pitchFamily="2" charset="0"/>
              </a:rPr>
              <a:t>2</a:t>
            </a:r>
          </a:p>
          <a:p>
            <a:r>
              <a:rPr lang="de-DE" sz="1800" dirty="0" smtClean="0">
                <a:latin typeface="ETH Light" pitchFamily="2" charset="0"/>
              </a:rPr>
              <a:t>J3: </a:t>
            </a:r>
            <a:r>
              <a:rPr lang="de-DE" sz="1800" dirty="0" err="1" smtClean="0">
                <a:latin typeface="ETH Light" pitchFamily="2" charset="0"/>
              </a:rPr>
              <a:t>Used</a:t>
            </a:r>
            <a:r>
              <a:rPr lang="de-DE" sz="1800" dirty="0" smtClean="0">
                <a:latin typeface="ETH Light" pitchFamily="2" charset="0"/>
              </a:rPr>
              <a:t> Time				+/- 5%</a:t>
            </a:r>
          </a:p>
        </p:txBody>
      </p:sp>
      <p:pic>
        <p:nvPicPr>
          <p:cNvPr id="45058" name="Picture 2" descr="C:\Users\Matthias\GITHUB\BA-HMI\powerpoint\Evaluation\figure_2D_road_SplineDegree5_crossTrack_Disturbance_0.png"/>
          <p:cNvPicPr>
            <a:picLocks noChangeAspect="1" noChangeArrowheads="1"/>
          </p:cNvPicPr>
          <p:nvPr/>
        </p:nvPicPr>
        <p:blipFill>
          <a:blip r:embed="rId2" cstate="print"/>
          <a:srcRect r="30506"/>
          <a:stretch>
            <a:fillRect/>
          </a:stretch>
        </p:blipFill>
        <p:spPr bwMode="auto">
          <a:xfrm>
            <a:off x="4380931" y="1024790"/>
            <a:ext cx="4763069" cy="5439413"/>
          </a:xfrm>
          <a:prstGeom prst="rect">
            <a:avLst/>
          </a:prstGeom>
          <a:noFill/>
        </p:spPr>
      </p:pic>
      <p:pic>
        <p:nvPicPr>
          <p:cNvPr id="45059" name="Picture 3" descr="C:\Users\Matthias\GITHUB\skye_model\Model_freeze\5_trajectories\evaluation\Sim_147_on_2012_06_09_18_35\figure_3D_road_SplineDegree5_crossTrack_Disturbance_0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6600" y="3351624"/>
            <a:ext cx="3832319" cy="19722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21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Different </a:t>
            </a:r>
            <a:r>
              <a:rPr lang="de-DE" dirty="0" err="1" smtClean="0"/>
              <a:t>Waypoints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25" name="Grafik 24" descr="figure_3D_road_SplineDegree3_trajectoryFollowing_Disturbance_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763683"/>
            <a:ext cx="3490649" cy="1796442"/>
          </a:xfrm>
          <a:prstGeom prst="rect">
            <a:avLst/>
          </a:prstGeom>
        </p:spPr>
      </p:pic>
      <p:pic>
        <p:nvPicPr>
          <p:cNvPr id="26" name="Grafik 25" descr="figure_3D_road_SplineDegree3_trajectoryFollowing_Disturbance_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419876" y="2138378"/>
            <a:ext cx="2874045" cy="2889415"/>
          </a:xfrm>
          <a:prstGeom prst="rect">
            <a:avLst/>
          </a:prstGeom>
        </p:spPr>
      </p:pic>
      <p:pic>
        <p:nvPicPr>
          <p:cNvPr id="27" name="Grafik 26" descr="figure_3D_road_SplineDegree3_trajectoryFollowing_Disturbance_0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378512" y="2123674"/>
            <a:ext cx="2599233" cy="2816461"/>
          </a:xfrm>
          <a:prstGeom prst="rect">
            <a:avLst/>
          </a:prstGeom>
        </p:spPr>
      </p:pic>
      <p:sp>
        <p:nvSpPr>
          <p:cNvPr id="28" name="Rechteck 27"/>
          <p:cNvSpPr/>
          <p:nvPr/>
        </p:nvSpPr>
        <p:spPr bwMode="auto">
          <a:xfrm>
            <a:off x="1268681" y="150618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9" name="Rechteck 28"/>
          <p:cNvSpPr/>
          <p:nvPr/>
        </p:nvSpPr>
        <p:spPr bwMode="auto">
          <a:xfrm>
            <a:off x="4496793" y="1539834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0" name="Rechteck 29"/>
          <p:cNvSpPr/>
          <p:nvPr/>
        </p:nvSpPr>
        <p:spPr bwMode="auto">
          <a:xfrm>
            <a:off x="7534894" y="150223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777833" y="5245396"/>
            <a:ext cx="79624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 smtClean="0">
                <a:latin typeface="ETH Light" pitchFamily="2" charset="0"/>
              </a:rPr>
              <a:t>„ETH </a:t>
            </a:r>
            <a:r>
              <a:rPr lang="de-DE" sz="1800" dirty="0" err="1" smtClean="0">
                <a:latin typeface="ETH Light" pitchFamily="2" charset="0"/>
              </a:rPr>
              <a:t>mainbuilding</a:t>
            </a:r>
            <a:r>
              <a:rPr lang="de-DE" sz="1800" dirty="0" smtClean="0">
                <a:latin typeface="ETH Light" pitchFamily="2" charset="0"/>
              </a:rPr>
              <a:t>“</a:t>
            </a:r>
            <a:r>
              <a:rPr lang="de-DE" sz="1800" dirty="0" smtClean="0">
                <a:latin typeface="ETH Light" pitchFamily="2" charset="0"/>
              </a:rPr>
              <a:t>	</a:t>
            </a:r>
            <a:r>
              <a:rPr lang="de-DE" sz="1800" dirty="0" smtClean="0">
                <a:latin typeface="ETH Light" pitchFamily="2" charset="0"/>
              </a:rPr>
              <a:t>		„Helix </a:t>
            </a:r>
            <a:r>
              <a:rPr lang="de-DE" sz="1800" dirty="0" err="1" smtClean="0">
                <a:latin typeface="ETH Light" pitchFamily="2" charset="0"/>
              </a:rPr>
              <a:t>around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tree</a:t>
            </a:r>
            <a:r>
              <a:rPr lang="de-DE" sz="1800" dirty="0" smtClean="0">
                <a:latin typeface="ETH Light" pitchFamily="2" charset="0"/>
              </a:rPr>
              <a:t>“		„Agil </a:t>
            </a:r>
            <a:r>
              <a:rPr lang="de-DE" sz="1800" dirty="0" err="1" smtClean="0">
                <a:latin typeface="ETH Light" pitchFamily="2" charset="0"/>
              </a:rPr>
              <a:t>maneuver</a:t>
            </a:r>
            <a:r>
              <a:rPr lang="de-DE" sz="1800" dirty="0" smtClean="0">
                <a:latin typeface="ETH Light" pitchFamily="2" charset="0"/>
              </a:rPr>
              <a:t>“</a:t>
            </a:r>
            <a:endParaRPr lang="de-DE" sz="1800" dirty="0" smtClean="0">
              <a:latin typeface="ETH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Performance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Control_Performance_Dev_Acc_Centri_NoWind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245009"/>
            <a:ext cx="9144000" cy="4367982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515095" y="5304532"/>
            <a:ext cx="25294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5395"/>
                </a:solidFill>
              </a:rPr>
              <a:t>J1: </a:t>
            </a:r>
            <a:r>
              <a:rPr lang="de-DE" dirty="0" err="1" smtClean="0">
                <a:solidFill>
                  <a:srgbClr val="005395"/>
                </a:solidFill>
              </a:rPr>
              <a:t>Average</a:t>
            </a:r>
            <a:r>
              <a:rPr lang="de-DE" dirty="0" smtClean="0">
                <a:solidFill>
                  <a:srgbClr val="005395"/>
                </a:solidFill>
              </a:rPr>
              <a:t> Deviation</a:t>
            </a:r>
          </a:p>
          <a:p>
            <a:r>
              <a:rPr lang="de-DE" dirty="0" smtClean="0">
                <a:solidFill>
                  <a:srgbClr val="C00000"/>
                </a:solidFill>
              </a:rPr>
              <a:t>J2: </a:t>
            </a:r>
            <a:r>
              <a:rPr lang="de-DE" dirty="0" err="1" smtClean="0">
                <a:solidFill>
                  <a:srgbClr val="C00000"/>
                </a:solidFill>
              </a:rPr>
              <a:t>Average</a:t>
            </a:r>
            <a:r>
              <a:rPr lang="de-DE" dirty="0" smtClean="0">
                <a:solidFill>
                  <a:srgbClr val="C00000"/>
                </a:solidFill>
              </a:rPr>
              <a:t> </a:t>
            </a:r>
            <a:r>
              <a:rPr lang="de-DE" dirty="0" err="1" smtClean="0">
                <a:solidFill>
                  <a:srgbClr val="C00000"/>
                </a:solidFill>
              </a:rPr>
              <a:t>Acceleration</a:t>
            </a:r>
            <a:endParaRPr lang="de-DE" dirty="0" smtClean="0">
              <a:solidFill>
                <a:srgbClr val="C00000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J3: </a:t>
            </a:r>
            <a:r>
              <a:rPr lang="de-DE" i="1" dirty="0" smtClean="0">
                <a:solidFill>
                  <a:schemeClr val="tx1"/>
                </a:solidFill>
              </a:rPr>
              <a:t>Time (</a:t>
            </a:r>
            <a:r>
              <a:rPr lang="de-DE" i="1" dirty="0" err="1" smtClean="0">
                <a:solidFill>
                  <a:schemeClr val="tx1"/>
                </a:solidFill>
              </a:rPr>
              <a:t>always</a:t>
            </a:r>
            <a:r>
              <a:rPr lang="de-DE" i="1" dirty="0" smtClean="0">
                <a:solidFill>
                  <a:schemeClr val="tx1"/>
                </a:solidFill>
              </a:rPr>
              <a:t> </a:t>
            </a:r>
            <a:r>
              <a:rPr lang="de-DE" i="1" dirty="0" err="1" smtClean="0">
                <a:solidFill>
                  <a:schemeClr val="tx1"/>
                </a:solidFill>
              </a:rPr>
              <a:t>exact</a:t>
            </a:r>
            <a:r>
              <a:rPr lang="de-DE" i="1" dirty="0" smtClean="0">
                <a:solidFill>
                  <a:schemeClr val="tx1"/>
                </a:solidFill>
              </a:rPr>
              <a:t>)</a:t>
            </a:r>
            <a:endParaRPr lang="de-DE" i="1" dirty="0">
              <a:solidFill>
                <a:schemeClr val="tx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14399" y="5316408"/>
            <a:ext cx="235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No</a:t>
            </a:r>
            <a:r>
              <a:rPr lang="de-DE" dirty="0" smtClean="0">
                <a:solidFill>
                  <a:schemeClr val="tx1"/>
                </a:solidFill>
              </a:rPr>
              <a:t> wind, 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err="1" smtClean="0">
                <a:solidFill>
                  <a:schemeClr val="tx1"/>
                </a:solidFill>
              </a:rPr>
              <a:t>centripetal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9" name="Rechteck 18"/>
          <p:cNvSpPr/>
          <p:nvPr/>
        </p:nvSpPr>
        <p:spPr bwMode="auto">
          <a:xfrm>
            <a:off x="1197428" y="1565565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991099" y="157546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2772889" y="158535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840168" y="2383954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Cubic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 rot="16200000">
            <a:off x="1075696" y="2381975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Quartic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 rot="16200000">
            <a:off x="1346849" y="2379997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Quintic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23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Performance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Control_Performance_Dev_Acc_Centri_NoWind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245009"/>
            <a:ext cx="9143999" cy="4367982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515095" y="5304532"/>
            <a:ext cx="25294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5395"/>
                </a:solidFill>
              </a:rPr>
              <a:t>J1: </a:t>
            </a:r>
            <a:r>
              <a:rPr lang="de-DE" dirty="0" err="1" smtClean="0">
                <a:solidFill>
                  <a:srgbClr val="005395"/>
                </a:solidFill>
              </a:rPr>
              <a:t>Average</a:t>
            </a:r>
            <a:r>
              <a:rPr lang="de-DE" dirty="0" smtClean="0">
                <a:solidFill>
                  <a:srgbClr val="005395"/>
                </a:solidFill>
              </a:rPr>
              <a:t> Deviation</a:t>
            </a:r>
          </a:p>
          <a:p>
            <a:r>
              <a:rPr lang="de-DE" dirty="0" smtClean="0">
                <a:solidFill>
                  <a:srgbClr val="C00000"/>
                </a:solidFill>
              </a:rPr>
              <a:t>J2: </a:t>
            </a:r>
            <a:r>
              <a:rPr lang="de-DE" dirty="0" err="1" smtClean="0">
                <a:solidFill>
                  <a:srgbClr val="C00000"/>
                </a:solidFill>
              </a:rPr>
              <a:t>Average</a:t>
            </a:r>
            <a:r>
              <a:rPr lang="de-DE" dirty="0" smtClean="0">
                <a:solidFill>
                  <a:srgbClr val="C00000"/>
                </a:solidFill>
              </a:rPr>
              <a:t> </a:t>
            </a:r>
            <a:r>
              <a:rPr lang="de-DE" dirty="0" err="1" smtClean="0">
                <a:solidFill>
                  <a:srgbClr val="C00000"/>
                </a:solidFill>
              </a:rPr>
              <a:t>Acceleration</a:t>
            </a:r>
            <a:endParaRPr lang="de-DE" dirty="0" smtClean="0">
              <a:solidFill>
                <a:srgbClr val="C00000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J3: </a:t>
            </a:r>
            <a:r>
              <a:rPr lang="de-DE" i="1" dirty="0" smtClean="0">
                <a:solidFill>
                  <a:schemeClr val="tx1"/>
                </a:solidFill>
              </a:rPr>
              <a:t>Time (85-90%)</a:t>
            </a:r>
            <a:endParaRPr lang="de-DE" i="1" dirty="0">
              <a:solidFill>
                <a:schemeClr val="tx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14399" y="5316408"/>
            <a:ext cx="235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Wind 1m/s, 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err="1" smtClean="0">
                <a:solidFill>
                  <a:schemeClr val="tx1"/>
                </a:solidFill>
              </a:rPr>
              <a:t>centripetal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9" name="Rechteck 18"/>
          <p:cNvSpPr/>
          <p:nvPr/>
        </p:nvSpPr>
        <p:spPr bwMode="auto">
          <a:xfrm>
            <a:off x="1197428" y="1565565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991099" y="157546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2772889" y="158535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840168" y="2383954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Cubic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 rot="16200000">
            <a:off x="1075696" y="2381975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Quartic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 rot="16200000">
            <a:off x="1346849" y="2379997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Quintic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26" name="Grafik 25" descr="figure_3D_helix_SplineDegree5_trajectoryFollowing_Disturbance_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71704" y="2009501"/>
            <a:ext cx="2540106" cy="2520000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27" name="Grafik 26" descr="figure_3D_helix_SplineDegree5_purePursuit_Disturbance_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412787" y="2008676"/>
            <a:ext cx="2533404" cy="2520000"/>
          </a:xfrm>
          <a:prstGeom prst="rect">
            <a:avLst/>
          </a:prstGeom>
          <a:ln w="38100">
            <a:solidFill>
              <a:srgbClr val="54AD03"/>
            </a:solidFill>
          </a:ln>
        </p:spPr>
      </p:pic>
      <p:pic>
        <p:nvPicPr>
          <p:cNvPr id="28" name="Grafik 27" descr="figure_3D_helix_SplineDegree5_crossTrack_Disturbance_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041997" y="2006926"/>
            <a:ext cx="2526702" cy="2520000"/>
          </a:xfrm>
          <a:prstGeom prst="rect">
            <a:avLst/>
          </a:prstGeom>
          <a:ln w="38100">
            <a:solidFill>
              <a:srgbClr val="54AD03"/>
            </a:solidFill>
          </a:ln>
        </p:spPr>
      </p:pic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24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Performance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Control_Performance_Dev_Acc_Centri_NoWind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245009"/>
            <a:ext cx="9143999" cy="4367981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515095" y="5304532"/>
            <a:ext cx="25294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5395"/>
                </a:solidFill>
              </a:rPr>
              <a:t>J1: </a:t>
            </a:r>
            <a:r>
              <a:rPr lang="de-DE" dirty="0" err="1" smtClean="0">
                <a:solidFill>
                  <a:srgbClr val="005395"/>
                </a:solidFill>
              </a:rPr>
              <a:t>Average</a:t>
            </a:r>
            <a:r>
              <a:rPr lang="de-DE" dirty="0" smtClean="0">
                <a:solidFill>
                  <a:srgbClr val="005395"/>
                </a:solidFill>
              </a:rPr>
              <a:t> Deviation</a:t>
            </a:r>
          </a:p>
          <a:p>
            <a:r>
              <a:rPr lang="de-DE" dirty="0" smtClean="0">
                <a:solidFill>
                  <a:srgbClr val="C00000"/>
                </a:solidFill>
              </a:rPr>
              <a:t>J2: </a:t>
            </a:r>
            <a:r>
              <a:rPr lang="de-DE" dirty="0" err="1" smtClean="0">
                <a:solidFill>
                  <a:srgbClr val="C00000"/>
                </a:solidFill>
              </a:rPr>
              <a:t>Average</a:t>
            </a:r>
            <a:r>
              <a:rPr lang="de-DE" dirty="0" smtClean="0">
                <a:solidFill>
                  <a:srgbClr val="C00000"/>
                </a:solidFill>
              </a:rPr>
              <a:t> </a:t>
            </a:r>
            <a:r>
              <a:rPr lang="de-DE" dirty="0" err="1" smtClean="0">
                <a:solidFill>
                  <a:srgbClr val="C00000"/>
                </a:solidFill>
              </a:rPr>
              <a:t>Acceleration</a:t>
            </a:r>
            <a:endParaRPr lang="de-DE" dirty="0" smtClean="0">
              <a:solidFill>
                <a:srgbClr val="C00000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J3: </a:t>
            </a:r>
            <a:r>
              <a:rPr lang="de-DE" i="1" dirty="0" smtClean="0">
                <a:solidFill>
                  <a:schemeClr val="tx1"/>
                </a:solidFill>
              </a:rPr>
              <a:t>Time (85-90%)</a:t>
            </a:r>
            <a:endParaRPr lang="de-DE" i="1" dirty="0">
              <a:solidFill>
                <a:schemeClr val="tx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14399" y="5316408"/>
            <a:ext cx="235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Wind 1m/s,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err="1" smtClean="0">
                <a:solidFill>
                  <a:schemeClr val="tx1"/>
                </a:solidFill>
              </a:rPr>
              <a:t>centripetal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9" name="Rechteck 18"/>
          <p:cNvSpPr/>
          <p:nvPr/>
        </p:nvSpPr>
        <p:spPr bwMode="auto">
          <a:xfrm>
            <a:off x="1197428" y="1565565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991099" y="157546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2772889" y="158535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840168" y="2383954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Cubic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 rot="16200000">
            <a:off x="1075696" y="2381975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Quartic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 rot="16200000">
            <a:off x="1346849" y="2379997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Quintic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25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Performance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Control_Performance_Dev_Acc_Centri_NoWind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245009"/>
            <a:ext cx="9143999" cy="4367981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515095" y="5304532"/>
            <a:ext cx="25294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5395"/>
                </a:solidFill>
              </a:rPr>
              <a:t>J1: </a:t>
            </a:r>
            <a:r>
              <a:rPr lang="de-DE" dirty="0" err="1" smtClean="0">
                <a:solidFill>
                  <a:srgbClr val="005395"/>
                </a:solidFill>
              </a:rPr>
              <a:t>Average</a:t>
            </a:r>
            <a:r>
              <a:rPr lang="de-DE" dirty="0" smtClean="0">
                <a:solidFill>
                  <a:srgbClr val="005395"/>
                </a:solidFill>
              </a:rPr>
              <a:t> Deviation</a:t>
            </a:r>
          </a:p>
          <a:p>
            <a:r>
              <a:rPr lang="de-DE" dirty="0" smtClean="0">
                <a:solidFill>
                  <a:srgbClr val="C00000"/>
                </a:solidFill>
              </a:rPr>
              <a:t>J2: </a:t>
            </a:r>
            <a:r>
              <a:rPr lang="de-DE" dirty="0" err="1" smtClean="0">
                <a:solidFill>
                  <a:srgbClr val="C00000"/>
                </a:solidFill>
              </a:rPr>
              <a:t>Average</a:t>
            </a:r>
            <a:r>
              <a:rPr lang="de-DE" dirty="0" smtClean="0">
                <a:solidFill>
                  <a:srgbClr val="C00000"/>
                </a:solidFill>
              </a:rPr>
              <a:t> </a:t>
            </a:r>
            <a:r>
              <a:rPr lang="de-DE" dirty="0" err="1" smtClean="0">
                <a:solidFill>
                  <a:srgbClr val="C00000"/>
                </a:solidFill>
              </a:rPr>
              <a:t>Acceleration</a:t>
            </a:r>
            <a:endParaRPr lang="de-DE" dirty="0" smtClean="0">
              <a:solidFill>
                <a:srgbClr val="C00000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J3: </a:t>
            </a:r>
            <a:r>
              <a:rPr lang="de-DE" i="1" dirty="0" smtClean="0">
                <a:solidFill>
                  <a:schemeClr val="tx1"/>
                </a:solidFill>
              </a:rPr>
              <a:t>Time 85-90%)</a:t>
            </a:r>
            <a:endParaRPr lang="de-DE" i="1" dirty="0">
              <a:solidFill>
                <a:schemeClr val="tx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14399" y="5316408"/>
            <a:ext cx="235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Wind 1m/s,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err="1" smtClean="0">
                <a:solidFill>
                  <a:schemeClr val="tx1"/>
                </a:solidFill>
              </a:rPr>
              <a:t>centripetal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9" name="Rechteck 18"/>
          <p:cNvSpPr/>
          <p:nvPr/>
        </p:nvSpPr>
        <p:spPr bwMode="auto">
          <a:xfrm>
            <a:off x="1197428" y="1565565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991099" y="157546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2772889" y="158535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840168" y="2383954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Cubic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 rot="16200000">
            <a:off x="1075696" y="2381975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Quartic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 rot="16200000">
            <a:off x="1346849" y="2379997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Quintic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26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Robustness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figure_3D_agile_SplineDegree5_trajectoryFollowing_Disturbance_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24394" y="1686296"/>
            <a:ext cx="2580683" cy="2861522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17" name="Grafik 16" descr="figure_3D_agile_SplineDegree5_purePursuit_Disturbance_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12779" y="1994383"/>
            <a:ext cx="2277382" cy="2517809"/>
          </a:xfrm>
          <a:prstGeom prst="rect">
            <a:avLst/>
          </a:prstGeom>
        </p:spPr>
      </p:pic>
      <p:pic>
        <p:nvPicPr>
          <p:cNvPr id="18" name="Grafik 17" descr="figure_3D_agile_SplineDegree5_crossTrack_Disturbance_0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189723" y="1838749"/>
            <a:ext cx="2289259" cy="2530940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178131" y="5316408"/>
            <a:ext cx="896587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Deviation:	</a:t>
            </a:r>
            <a:r>
              <a:rPr lang="de-DE" dirty="0" smtClean="0">
                <a:solidFill>
                  <a:schemeClr val="tx1"/>
                </a:solidFill>
              </a:rPr>
              <a:t>	 0.010m -&gt; 0.849 </a:t>
            </a:r>
            <a:r>
              <a:rPr lang="de-DE" dirty="0" smtClean="0">
                <a:solidFill>
                  <a:schemeClr val="tx1"/>
                </a:solidFill>
              </a:rPr>
              <a:t>	</a:t>
            </a:r>
            <a:r>
              <a:rPr lang="de-DE" dirty="0" smtClean="0">
                <a:solidFill>
                  <a:schemeClr val="tx1"/>
                </a:solidFill>
              </a:rPr>
              <a:t>	 </a:t>
            </a:r>
            <a:r>
              <a:rPr lang="de-DE" dirty="0" smtClean="0">
                <a:solidFill>
                  <a:schemeClr val="tx1"/>
                </a:solidFill>
              </a:rPr>
              <a:t>0.014m </a:t>
            </a:r>
            <a:r>
              <a:rPr lang="de-DE" dirty="0" smtClean="0">
                <a:solidFill>
                  <a:schemeClr val="tx1"/>
                </a:solidFill>
              </a:rPr>
              <a:t>-&gt; </a:t>
            </a:r>
            <a:r>
              <a:rPr lang="de-DE" dirty="0" smtClean="0">
                <a:solidFill>
                  <a:schemeClr val="tx1"/>
                </a:solidFill>
              </a:rPr>
              <a:t>0.041m </a:t>
            </a:r>
            <a:r>
              <a:rPr lang="de-DE" dirty="0" smtClean="0">
                <a:solidFill>
                  <a:schemeClr val="tx1"/>
                </a:solidFill>
              </a:rPr>
              <a:t>		</a:t>
            </a:r>
            <a:r>
              <a:rPr lang="de-DE" dirty="0" smtClean="0">
                <a:solidFill>
                  <a:schemeClr val="tx1"/>
                </a:solidFill>
              </a:rPr>
              <a:t>	 </a:t>
            </a:r>
            <a:r>
              <a:rPr lang="de-DE" dirty="0" smtClean="0">
                <a:solidFill>
                  <a:schemeClr val="tx1"/>
                </a:solidFill>
              </a:rPr>
              <a:t>0.006m -&gt; 0.069m</a:t>
            </a:r>
            <a:r>
              <a:rPr lang="de-DE" dirty="0" smtClean="0">
                <a:solidFill>
                  <a:schemeClr val="tx1"/>
                </a:solidFill>
              </a:rPr>
              <a:t>	</a:t>
            </a:r>
          </a:p>
          <a:p>
            <a:r>
              <a:rPr lang="de-DE" dirty="0" err="1" smtClean="0">
                <a:solidFill>
                  <a:schemeClr val="tx1"/>
                </a:solidFill>
              </a:rPr>
              <a:t>Acceleration</a:t>
            </a:r>
            <a:r>
              <a:rPr lang="de-DE" dirty="0" smtClean="0">
                <a:solidFill>
                  <a:schemeClr val="tx1"/>
                </a:solidFill>
              </a:rPr>
              <a:t>:	 0.114 -&gt; 0.2389		 0.1099 -&gt; 0.1807			 0.1088 -&gt; 0.1879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20" name="Grafik 19" descr="figure_1D_agile_SplineDegree5_crossTrack_Disturbance_0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252339" y="1821735"/>
            <a:ext cx="4374092" cy="342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0" accel="50000" fill="hold">
                                          <p:stCondLst>
                                            <p:cond delay="25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0" accel="50000" fill="hold">
                                          <p:stCondLst>
                                            <p:cond delay="25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27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46082" name="Picture 2" descr="C:\Users\Matthias\GITHUB\BA-HMI\powerpoint\Evaluation\Control_Correlation_InvDev_Acc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45306" y="1063775"/>
            <a:ext cx="4303164" cy="3221621"/>
          </a:xfrm>
          <a:prstGeom prst="rect">
            <a:avLst/>
          </a:prstGeom>
          <a:noFill/>
        </p:spPr>
      </p:pic>
      <p:pic>
        <p:nvPicPr>
          <p:cNvPr id="46083" name="Picture 3" descr="C:\Users\Matthias\GITHUB\BA-HMI\powerpoint\Evaluation\Control_Correlation_Time_Acc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888" y="1046613"/>
            <a:ext cx="4453696" cy="3334318"/>
          </a:xfrm>
          <a:prstGeom prst="rect">
            <a:avLst/>
          </a:prstGeom>
          <a:noFill/>
        </p:spPr>
      </p:pic>
      <p:sp>
        <p:nvSpPr>
          <p:cNvPr id="7" name="Rechteck 6"/>
          <p:cNvSpPr/>
          <p:nvPr/>
        </p:nvSpPr>
        <p:spPr>
          <a:xfrm>
            <a:off x="437462" y="4534168"/>
            <a:ext cx="358827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 smtClean="0">
                <a:latin typeface="ETH Light" pitchFamily="2" charset="0"/>
              </a:rPr>
              <a:t>The </a:t>
            </a:r>
            <a:r>
              <a:rPr lang="de-DE" sz="1800" dirty="0" err="1" smtClean="0">
                <a:latin typeface="ETH Light" pitchFamily="2" charset="0"/>
              </a:rPr>
              <a:t>shorter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the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way</a:t>
            </a:r>
            <a:r>
              <a:rPr lang="de-DE" sz="1800" dirty="0" smtClean="0">
                <a:latin typeface="ETH Light" pitchFamily="2" charset="0"/>
              </a:rPr>
              <a:t>, </a:t>
            </a:r>
            <a:r>
              <a:rPr lang="de-DE" sz="1800" dirty="0" err="1" smtClean="0">
                <a:latin typeface="ETH Light" pitchFamily="2" charset="0"/>
              </a:rPr>
              <a:t>the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higher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the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accelerations</a:t>
            </a:r>
            <a:endParaRPr lang="de-DE" sz="1800" dirty="0" smtClean="0">
              <a:latin typeface="ETH Light" pitchFamily="2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290457" y="4532876"/>
            <a:ext cx="33310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 err="1" smtClean="0">
                <a:latin typeface="ETH Light" pitchFamily="2" charset="0"/>
              </a:rPr>
              <a:t>Either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acceleration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or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deviation</a:t>
            </a:r>
            <a:r>
              <a:rPr lang="de-DE" sz="1800" dirty="0" smtClean="0">
                <a:latin typeface="ETH Light" pitchFamily="2" charset="0"/>
              </a:rPr>
              <a:t> will </a:t>
            </a:r>
            <a:r>
              <a:rPr lang="de-DE" sz="1800" dirty="0" err="1" smtClean="0">
                <a:latin typeface="ETH Light" pitchFamily="2" charset="0"/>
              </a:rPr>
              <a:t>be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height</a:t>
            </a:r>
            <a:endParaRPr lang="de-DE" sz="1800" dirty="0" smtClean="0">
              <a:latin typeface="ETH Light" pitchFamily="2" charset="0"/>
            </a:endParaRPr>
          </a:p>
        </p:txBody>
      </p:sp>
      <p:pic>
        <p:nvPicPr>
          <p:cNvPr id="10" name="Grafik 9" descr="Control_Correlation_InvDev_Acc_SplineDegree.eps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751136" y="1063347"/>
            <a:ext cx="4309739" cy="3240000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7203623" y="5016164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  <p:pic>
        <p:nvPicPr>
          <p:cNvPr id="9" name="Grafik 8" descr="Control_Correlation_InvDev_Acc_Parametrization.eps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751136" y="1067727"/>
            <a:ext cx="4309739" cy="3240000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6846161" y="4805768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>
                <a:solidFill>
                  <a:srgbClr val="00B0F0"/>
                </a:solidFill>
              </a:rPr>
              <a:t>&gt;&gt;</a:t>
            </a:r>
            <a:r>
              <a:rPr lang="de-CH" dirty="0"/>
              <a:t> </a:t>
            </a:r>
            <a:r>
              <a:rPr lang="de-CH" dirty="0" smtClean="0"/>
              <a:t>Backup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89141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/>
              <a:pPr/>
              <a:t>29</a:t>
            </a:fld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6370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/>
              <a:pPr/>
              <a:t>3</a:t>
            </a:fld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Bachelor’s Thesis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387350" y="4029364"/>
            <a:ext cx="8401648" cy="218855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Content</a:t>
            </a:r>
          </a:p>
          <a:p>
            <a:pPr lvl="1"/>
            <a:r>
              <a:rPr lang="en-US" dirty="0" smtClean="0"/>
              <a:t>HMI</a:t>
            </a:r>
          </a:p>
          <a:p>
            <a:pPr lvl="1"/>
            <a:r>
              <a:rPr lang="en-US" dirty="0" smtClean="0"/>
              <a:t>Trajectories</a:t>
            </a:r>
            <a:endParaRPr lang="en-US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493569" y="1745673"/>
            <a:ext cx="8401648" cy="2188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68288" indent="-268288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ETH Light" pitchFamily="2" charset="0"/>
                <a:ea typeface="+mn-ea"/>
                <a:cs typeface="+mn-cs"/>
              </a:defRPr>
            </a:lvl1pPr>
            <a:lvl2pPr marL="623888" indent="-238125" algn="l" rtl="0" fontAlgn="base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Symbol" pitchFamily="18" charset="2"/>
              <a:buChar char="-"/>
              <a:defRPr sz="2800">
                <a:solidFill>
                  <a:schemeClr val="tx1"/>
                </a:solidFill>
                <a:latin typeface="ETH Light" pitchFamily="2" charset="0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Arial" pitchFamily="34" charset="0"/>
              <a:buChar char="•"/>
              <a:defRPr sz="1800">
                <a:solidFill>
                  <a:schemeClr val="tx1"/>
                </a:solidFill>
                <a:latin typeface="ETH Light" pitchFamily="2" charset="0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ETH Light" pitchFamily="2" charset="0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itchFamily="34" charset="0"/>
              <a:buChar char="•"/>
              <a:defRPr sz="1050">
                <a:solidFill>
                  <a:schemeClr val="tx1"/>
                </a:solidFill>
                <a:latin typeface="ETH Light" pitchFamily="2" charset="0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Main tasks</a:t>
            </a:r>
          </a:p>
          <a:p>
            <a:pPr lvl="1"/>
            <a:r>
              <a:rPr lang="en-US" dirty="0" smtClean="0"/>
              <a:t>Develop Control Modes for  6DoF Motion</a:t>
            </a:r>
          </a:p>
          <a:p>
            <a:pPr lvl="1"/>
            <a:r>
              <a:rPr lang="en-US" dirty="0" smtClean="0"/>
              <a:t>Realize HMI</a:t>
            </a:r>
          </a:p>
          <a:p>
            <a:pPr lvl="1"/>
            <a:r>
              <a:rPr lang="en-US" dirty="0" smtClean="0"/>
              <a:t>Generate 3D Trajectories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37116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30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2218727" y="4841395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572347" y="4909287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  <p:pic>
        <p:nvPicPr>
          <p:cNvPr id="12" name="Grafik 11" descr="Control_Correlation_Time_Acc_SplineDegree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6153" y="1300855"/>
            <a:ext cx="4309739" cy="3240000"/>
          </a:xfrm>
          <a:prstGeom prst="rect">
            <a:avLst/>
          </a:prstGeom>
        </p:spPr>
      </p:pic>
      <p:pic>
        <p:nvPicPr>
          <p:cNvPr id="16" name="Grafik 15" descr="Control_Correlation_Time_Acc_SplineDegree.eps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10511" y="1328983"/>
            <a:ext cx="4309739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31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8" name="Grafik 7" descr="Control_Correlation_InvDev_Acc_Parametrization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3078" y="1305234"/>
            <a:ext cx="4309739" cy="3240000"/>
          </a:xfrm>
          <a:prstGeom prst="rect">
            <a:avLst/>
          </a:prstGeom>
        </p:spPr>
      </p:pic>
      <p:pic>
        <p:nvPicPr>
          <p:cNvPr id="9" name="Grafik 8" descr="Control_Correlation_InvDev_Acc_SplineDegree.eps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08629" y="1336480"/>
            <a:ext cx="4309739" cy="3240000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2218727" y="4841395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572347" y="4909287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8015844" y="6151419"/>
            <a:ext cx="1128156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dirty="0" smtClean="0">
                <a:latin typeface="ETH Light" pitchFamily="2" charset="0"/>
              </a:rPr>
              <a:t>Road </a:t>
            </a:r>
            <a:r>
              <a:rPr lang="de-CH" sz="1200" dirty="0" err="1" smtClean="0">
                <a:latin typeface="ETH Light" pitchFamily="2" charset="0"/>
              </a:rPr>
              <a:t>only</a:t>
            </a:r>
            <a:endParaRPr lang="de-CH" sz="1200" dirty="0">
              <a:latin typeface="ETH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32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8" name="Grafik 7" descr="Control_Correlation_InvDev_Acc_Parametrization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3078" y="1305234"/>
            <a:ext cx="4309738" cy="3240000"/>
          </a:xfrm>
          <a:prstGeom prst="rect">
            <a:avLst/>
          </a:prstGeom>
        </p:spPr>
      </p:pic>
      <p:pic>
        <p:nvPicPr>
          <p:cNvPr id="9" name="Grafik 8" descr="Control_Correlation_InvDev_Acc_SplineDegree.eps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08629" y="1336480"/>
            <a:ext cx="4309738" cy="3240000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2218727" y="4841395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572347" y="4909287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Modes</a:t>
            </a:r>
            <a:endParaRPr lang="en-US" dirty="0"/>
          </a:p>
        </p:txBody>
      </p:sp>
      <p:sp>
        <p:nvSpPr>
          <p:cNvPr id="66" name="Textfeld 65"/>
          <p:cNvSpPr txBox="1"/>
          <p:nvPr/>
        </p:nvSpPr>
        <p:spPr>
          <a:xfrm>
            <a:off x="2099762" y="1318174"/>
            <a:ext cx="1145690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Direct</a:t>
            </a:r>
            <a:r>
              <a:rPr lang="de-DE" dirty="0" smtClean="0"/>
              <a:t> </a:t>
            </a:r>
          </a:p>
          <a:p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67" name="Textfeld 66"/>
          <p:cNvSpPr txBox="1"/>
          <p:nvPr/>
        </p:nvSpPr>
        <p:spPr>
          <a:xfrm>
            <a:off x="3541549" y="1318745"/>
            <a:ext cx="1279592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Assisted</a:t>
            </a:r>
            <a:endParaRPr lang="de-DE" dirty="0" smtClean="0"/>
          </a:p>
          <a:p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68" name="Textfeld 67"/>
          <p:cNvSpPr txBox="1"/>
          <p:nvPr/>
        </p:nvSpPr>
        <p:spPr>
          <a:xfrm>
            <a:off x="4992466" y="1365778"/>
            <a:ext cx="1554480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Half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170" name="Textfeld 169"/>
          <p:cNvSpPr txBox="1"/>
          <p:nvPr/>
        </p:nvSpPr>
        <p:spPr>
          <a:xfrm>
            <a:off x="782301" y="1317717"/>
            <a:ext cx="1145690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Testphase </a:t>
            </a:r>
          </a:p>
          <a:p>
            <a:r>
              <a:rPr lang="de-DE" dirty="0" err="1" smtClean="0"/>
              <a:t>Control</a:t>
            </a:r>
            <a:endParaRPr lang="de-DE" dirty="0"/>
          </a:p>
        </p:txBody>
      </p:sp>
      <p:pic>
        <p:nvPicPr>
          <p:cNvPr id="76" name="Bild 75" descr="TPC.pd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3138" y="2771125"/>
            <a:ext cx="938383" cy="844545"/>
          </a:xfrm>
          <a:prstGeom prst="rect">
            <a:avLst/>
          </a:prstGeom>
        </p:spPr>
      </p:pic>
      <p:sp>
        <p:nvSpPr>
          <p:cNvPr id="172" name="Textfeld 171"/>
          <p:cNvSpPr txBox="1"/>
          <p:nvPr/>
        </p:nvSpPr>
        <p:spPr>
          <a:xfrm>
            <a:off x="6767592" y="1365320"/>
            <a:ext cx="1554480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Full</a:t>
            </a:r>
            <a:r>
              <a:rPr lang="de-DE" dirty="0" smtClean="0"/>
              <a:t>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pic>
        <p:nvPicPr>
          <p:cNvPr id="78" name="Bild 77" descr="DC.pd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50428" y="2566715"/>
            <a:ext cx="1271407" cy="1464261"/>
          </a:xfrm>
          <a:prstGeom prst="rect">
            <a:avLst/>
          </a:prstGeom>
        </p:spPr>
      </p:pic>
      <p:pic>
        <p:nvPicPr>
          <p:cNvPr id="80" name="Bild 79" descr="AC.pdf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45223" y="2560939"/>
            <a:ext cx="1058330" cy="1199441"/>
          </a:xfrm>
          <a:prstGeom prst="rect">
            <a:avLst/>
          </a:prstGeom>
        </p:spPr>
      </p:pic>
      <p:pic>
        <p:nvPicPr>
          <p:cNvPr id="81" name="Bild 80" descr="HAC.pdf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57039" y="2120392"/>
            <a:ext cx="1380999" cy="1841332"/>
          </a:xfrm>
          <a:prstGeom prst="rect">
            <a:avLst/>
          </a:prstGeom>
        </p:spPr>
      </p:pic>
      <p:pic>
        <p:nvPicPr>
          <p:cNvPr id="82" name="Bild 81" descr="FAC.pdf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49520" y="2128243"/>
            <a:ext cx="1620091" cy="1868756"/>
          </a:xfrm>
          <a:prstGeom prst="rect">
            <a:avLst/>
          </a:prstGeom>
        </p:spPr>
      </p:pic>
      <p:sp>
        <p:nvSpPr>
          <p:cNvPr id="83" name="Gestreifter Pfeil nach rechts 82"/>
          <p:cNvSpPr/>
          <p:nvPr/>
        </p:nvSpPr>
        <p:spPr bwMode="auto">
          <a:xfrm>
            <a:off x="870158" y="4009563"/>
            <a:ext cx="6867186" cy="928902"/>
          </a:xfrm>
          <a:prstGeom prst="stripedRightArrow">
            <a:avLst>
              <a:gd name="adj1" fmla="val 62658"/>
              <a:gd name="adj2" fmla="val 50000"/>
            </a:avLst>
          </a:prstGeom>
          <a:gradFill flip="none" rotWithShape="1">
            <a:gsLst>
              <a:gs pos="0">
                <a:srgbClr val="2A6AB3"/>
              </a:gs>
              <a:gs pos="100000">
                <a:srgbClr val="FFFFFF"/>
              </a:gs>
            </a:gsLst>
            <a:lin ang="10800000" scaled="0"/>
            <a:tileRect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84" name="Textfeld 83"/>
          <p:cNvSpPr txBox="1"/>
          <p:nvPr/>
        </p:nvSpPr>
        <p:spPr>
          <a:xfrm>
            <a:off x="2434087" y="4268246"/>
            <a:ext cx="3374799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Development </a:t>
            </a:r>
            <a:r>
              <a:rPr lang="de-DE" dirty="0" err="1" smtClean="0"/>
              <a:t>of</a:t>
            </a:r>
            <a:r>
              <a:rPr lang="de-DE" dirty="0" smtClean="0"/>
              <a:t> Project </a:t>
            </a:r>
            <a:r>
              <a:rPr lang="de-DE" dirty="0" err="1" smtClean="0"/>
              <a:t>skye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054994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Testphase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6" name="Bild 5" descr="TPC.pd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3136" y="1313103"/>
            <a:ext cx="2238313" cy="2014482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834881" y="3739124"/>
            <a:ext cx="2551677" cy="1159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8Dof (</a:t>
            </a:r>
            <a:r>
              <a:rPr lang="de-DE" dirty="0" err="1" smtClean="0"/>
              <a:t>Angles</a:t>
            </a:r>
            <a:r>
              <a:rPr lang="de-DE" dirty="0" smtClean="0"/>
              <a:t>, </a:t>
            </a:r>
            <a:r>
              <a:rPr lang="de-DE" dirty="0" err="1" smtClean="0"/>
              <a:t>Thrust</a:t>
            </a:r>
            <a:r>
              <a:rPr lang="de-DE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Tested</a:t>
            </a:r>
            <a:r>
              <a:rPr lang="de-DE" dirty="0" smtClean="0"/>
              <a:t> on real System</a:t>
            </a:r>
            <a:endParaRPr lang="de-DE" dirty="0"/>
          </a:p>
        </p:txBody>
      </p:sp>
      <p:pic>
        <p:nvPicPr>
          <p:cNvPr id="8" name="Bild 7" descr="Testphase_homing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48148" y="1316925"/>
            <a:ext cx="4748915" cy="4435800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3029915" y="2402225"/>
            <a:ext cx="3920448" cy="2964914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on real </a:t>
            </a: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system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29755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Direct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 smtClean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6" name="Bild 5" descr="x220t_hero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515906" y="1524372"/>
            <a:ext cx="5150654" cy="3565838"/>
          </a:xfrm>
          <a:prstGeom prst="rect">
            <a:avLst/>
          </a:prstGeom>
        </p:spPr>
      </p:pic>
      <p:pic>
        <p:nvPicPr>
          <p:cNvPr id="7" name="Bild 6" descr="3dconnexion_spacenavigator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175006" y="4705136"/>
            <a:ext cx="2763229" cy="1840543"/>
          </a:xfrm>
          <a:prstGeom prst="rect">
            <a:avLst/>
          </a:prstGeom>
        </p:spPr>
      </p:pic>
      <p:pic>
        <p:nvPicPr>
          <p:cNvPr id="8" name="Bild 7" descr="DC.pdf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62780" y="1204654"/>
            <a:ext cx="2800062" cy="3224791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517391" y="4538685"/>
            <a:ext cx="2951479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6Dof (Forces, Moments)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Controler</a:t>
            </a:r>
            <a:endParaRPr lang="de-DE" dirty="0" smtClean="0"/>
          </a:p>
        </p:txBody>
      </p:sp>
      <p:sp>
        <p:nvSpPr>
          <p:cNvPr id="10" name="Rechteck 9"/>
          <p:cNvSpPr/>
          <p:nvPr/>
        </p:nvSpPr>
        <p:spPr>
          <a:xfrm>
            <a:off x="3133824" y="2182861"/>
            <a:ext cx="3920448" cy="2964914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on real </a:t>
            </a: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system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06400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Assisted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6" name="filming_tony_cut.mp4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3833395" y="2232936"/>
            <a:ext cx="4872690" cy="2801889"/>
          </a:xfrm>
        </p:spPr>
      </p:pic>
      <p:pic>
        <p:nvPicPr>
          <p:cNvPr id="7" name="Bild 6" descr="AC.pdf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7260" y="1072260"/>
            <a:ext cx="2259741" cy="256104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517391" y="4538685"/>
            <a:ext cx="2951479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6Dof (</a:t>
            </a:r>
            <a:r>
              <a:rPr lang="de-DE" dirty="0" err="1" smtClean="0"/>
              <a:t>Velocities</a:t>
            </a:r>
            <a:r>
              <a:rPr lang="de-DE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Controler</a:t>
            </a:r>
            <a:endParaRPr lang="de-DE" dirty="0" smtClean="0"/>
          </a:p>
        </p:txBody>
      </p:sp>
      <p:sp>
        <p:nvSpPr>
          <p:cNvPr id="9" name="Rechteck 8"/>
          <p:cNvSpPr/>
          <p:nvPr/>
        </p:nvSpPr>
        <p:spPr>
          <a:xfrm>
            <a:off x="3133824" y="1455498"/>
            <a:ext cx="4070540" cy="4503797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on real </a:t>
            </a: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System </a:t>
            </a:r>
          </a:p>
          <a:p>
            <a:endParaRPr lang="de-DE" sz="4000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(in Body </a:t>
            </a:r>
          </a:p>
          <a:p>
            <a:endParaRPr lang="de-DE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Frame)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68943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Half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9" name="Inhaltsplatzhalter 8" descr="HAC.pdf"/>
          <p:cNvPicPr>
            <a:picLocks noGrp="1" noChangeAspect="1"/>
          </p:cNvPicPr>
          <p:nvPr>
            <p:ph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1725" b="4952"/>
          <a:stretch/>
        </p:blipFill>
        <p:spPr>
          <a:xfrm>
            <a:off x="810670" y="1052500"/>
            <a:ext cx="3048531" cy="3932998"/>
          </a:xfrm>
        </p:spPr>
      </p:pic>
      <p:sp>
        <p:nvSpPr>
          <p:cNvPr id="10" name="Textfeld 9"/>
          <p:cNvSpPr txBox="1"/>
          <p:nvPr/>
        </p:nvSpPr>
        <p:spPr>
          <a:xfrm>
            <a:off x="658497" y="5091323"/>
            <a:ext cx="2951479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3Dof (</a:t>
            </a:r>
            <a:r>
              <a:rPr lang="de-DE" dirty="0" err="1" smtClean="0"/>
              <a:t>Rotational</a:t>
            </a:r>
            <a:r>
              <a:rPr lang="de-DE" dirty="0" smtClean="0"/>
              <a:t> </a:t>
            </a:r>
            <a:r>
              <a:rPr lang="de-DE" dirty="0" err="1" smtClean="0"/>
              <a:t>Velocities</a:t>
            </a:r>
            <a:r>
              <a:rPr lang="de-DE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Trajectory</a:t>
            </a:r>
            <a:r>
              <a:rPr lang="de-DE" dirty="0" smtClean="0"/>
              <a:t> </a:t>
            </a:r>
            <a:r>
              <a:rPr lang="de-DE" dirty="0" err="1" smtClean="0"/>
              <a:t>Controler</a:t>
            </a:r>
            <a:endParaRPr lang="de-DE" dirty="0" smtClean="0"/>
          </a:p>
        </p:txBody>
      </p:sp>
      <p:pic>
        <p:nvPicPr>
          <p:cNvPr id="11" name="planing_trajectory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3873496" y="2112495"/>
            <a:ext cx="4910388" cy="2823473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3133824" y="2182861"/>
            <a:ext cx="3920448" cy="3349635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in QGC</a:t>
            </a:r>
          </a:p>
          <a:p>
            <a:endParaRPr lang="de-DE" sz="4000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Simulation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35932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Full</a:t>
            </a:r>
            <a:r>
              <a:rPr lang="de-DE" dirty="0" smtClean="0"/>
              <a:t>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6" name="Bild 5" descr="FAC.pd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6823" y="1400038"/>
            <a:ext cx="2730500" cy="3149600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70454" y="4526927"/>
            <a:ext cx="2951479" cy="1159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0 </a:t>
            </a:r>
            <a:r>
              <a:rPr lang="de-DE" dirty="0" err="1" smtClean="0"/>
              <a:t>Dof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Trajectory</a:t>
            </a:r>
            <a:r>
              <a:rPr lang="de-DE" dirty="0" smtClean="0"/>
              <a:t> </a:t>
            </a:r>
            <a:r>
              <a:rPr lang="de-DE" dirty="0" err="1" smtClean="0"/>
              <a:t>Controler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Target Point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3594763" y="2950896"/>
            <a:ext cx="1999010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appear</a:t>
            </a:r>
            <a:r>
              <a:rPr lang="de-DE" dirty="0" smtClean="0"/>
              <a:t> Video </a:t>
            </a:r>
            <a:r>
              <a:rPr lang="de-DE" dirty="0" err="1" smtClean="0"/>
              <a:t>of</a:t>
            </a:r>
            <a:r>
              <a:rPr lang="de-DE" dirty="0" smtClean="0"/>
              <a:t> Simulation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4600097" y="1801860"/>
            <a:ext cx="3747267" cy="4119076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in </a:t>
            </a:r>
          </a:p>
          <a:p>
            <a:endParaRPr lang="de-DE" sz="4000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Matlab</a:t>
            </a:r>
            <a:endParaRPr lang="de-DE" sz="4000" b="1" dirty="0" smtClean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endParaRPr lang="de-DE" sz="4000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Simulation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8778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theme1.xml><?xml version="1.0" encoding="utf-8"?>
<a:theme xmlns:a="http://schemas.openxmlformats.org/drawingml/2006/main" name="Master Skye">
  <a:themeElements>
    <a:clrScheme name="Sky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135B89"/>
      </a:hlink>
      <a:folHlink>
        <a:srgbClr val="135B89"/>
      </a:folHlink>
    </a:clrScheme>
    <a:fontScheme name="1_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rtlCol="0" anchor="ctr" anchorCtr="1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  <a:lnDef>
      <a:spPr bwMode="auto">
        <a:noFill/>
        <a:ln w="15875" cap="flat" cmpd="sng" algn="ctr">
          <a:solidFill>
            <a:schemeClr val="accent1"/>
          </a:solidFill>
          <a:prstDash val="solid"/>
          <a:round/>
          <a:headEnd type="none" w="lg" len="med"/>
          <a:tailEnd type="triangle" w="lg" len="lg"/>
        </a:ln>
        <a:effectLst/>
      </a:spPr>
      <a:bodyPr/>
      <a:lstStyle/>
    </a:lnDef>
  </a:objectDefaults>
  <a:extraClrSchemeLst>
    <a:extraClrScheme>
      <a:clrScheme name="1_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562</Words>
  <Application>Microsoft Office PowerPoint</Application>
  <PresentationFormat>Bildschirmpräsentation (4:3)</PresentationFormat>
  <Paragraphs>307</Paragraphs>
  <Slides>32</Slides>
  <Notes>0</Notes>
  <HiddenSlides>0</HiddenSlides>
  <MMClips>2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32</vt:i4>
      </vt:variant>
    </vt:vector>
  </HeadingPairs>
  <TitlesOfParts>
    <vt:vector size="35" baseType="lpstr">
      <vt:lpstr>Master Skye</vt:lpstr>
      <vt:lpstr>Formel</vt:lpstr>
      <vt:lpstr>Equation</vt:lpstr>
      <vt:lpstr>Human-Machine Interfaces for Operating a Blimp</vt:lpstr>
      <vt:lpstr>Motivation</vt:lpstr>
      <vt:lpstr>Bachelor’s Thesis</vt:lpstr>
      <vt:lpstr>Control Modes</vt:lpstr>
      <vt:lpstr>Control Modes</vt:lpstr>
      <vt:lpstr>Control Modes</vt:lpstr>
      <vt:lpstr>Control Modes</vt:lpstr>
      <vt:lpstr>Control Modes</vt:lpstr>
      <vt:lpstr>Control Modes</vt:lpstr>
      <vt:lpstr>Path/Trajectory</vt:lpstr>
      <vt:lpstr>Approximation/Interpolation</vt:lpstr>
      <vt:lpstr>Spline Degree</vt:lpstr>
      <vt:lpstr>Spline Degree, Mot_Alloc</vt:lpstr>
      <vt:lpstr>Parameterization</vt:lpstr>
      <vt:lpstr>Parameterization</vt:lpstr>
      <vt:lpstr>Trajectory-Controllers</vt:lpstr>
      <vt:lpstr>Trajectory-Control</vt:lpstr>
      <vt:lpstr>Trajectory-Control</vt:lpstr>
      <vt:lpstr>Trajectory-Control</vt:lpstr>
      <vt:lpstr>Evaluation</vt:lpstr>
      <vt:lpstr>Evaluation</vt:lpstr>
      <vt:lpstr>Evaluation</vt:lpstr>
      <vt:lpstr>Evaluation</vt:lpstr>
      <vt:lpstr>Evaluation</vt:lpstr>
      <vt:lpstr>Evaluation</vt:lpstr>
      <vt:lpstr>Evaluation</vt:lpstr>
      <vt:lpstr>Evaluation</vt:lpstr>
      <vt:lpstr>&gt;&gt; Backup</vt:lpstr>
      <vt:lpstr>Folie 29</vt:lpstr>
      <vt:lpstr>Evaluation</vt:lpstr>
      <vt:lpstr>Evaluation</vt:lpstr>
      <vt:lpstr>Evaluation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Renato</dc:creator>
  <cp:lastModifiedBy>Matthias Krebs</cp:lastModifiedBy>
  <cp:revision>381</cp:revision>
  <cp:lastPrinted>2008-03-19T15:04:09Z</cp:lastPrinted>
  <dcterms:modified xsi:type="dcterms:W3CDTF">2012-06-10T19:14:24Z</dcterms:modified>
</cp:coreProperties>
</file>

<file path=docProps/thumbnail.jpeg>
</file>